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67" r:id="rId3"/>
    <p:sldId id="264" r:id="rId4"/>
    <p:sldId id="261" r:id="rId5"/>
    <p:sldId id="262" r:id="rId6"/>
    <p:sldId id="263" r:id="rId7"/>
    <p:sldId id="268" r:id="rId8"/>
    <p:sldId id="266" r:id="rId9"/>
    <p:sldId id="269" r:id="rId10"/>
    <p:sldId id="258" r:id="rId11"/>
    <p:sldId id="259" r:id="rId12"/>
    <p:sldId id="265" r:id="rId13"/>
    <p:sldId id="271" r:id="rId14"/>
    <p:sldId id="283" r:id="rId15"/>
    <p:sldId id="279" r:id="rId16"/>
    <p:sldId id="260" r:id="rId17"/>
    <p:sldId id="280" r:id="rId18"/>
    <p:sldId id="281" r:id="rId19"/>
    <p:sldId id="270" r:id="rId20"/>
    <p:sldId id="274" r:id="rId21"/>
    <p:sldId id="275" r:id="rId22"/>
    <p:sldId id="278" r:id="rId23"/>
    <p:sldId id="272"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700" y="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D91E74-BB21-4F61-9424-B4E6739224A8}" type="datetimeFigureOut">
              <a:rPr lang="en-US" smtClean="0"/>
              <a:t>8/3/2016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510083-98D6-41CA-931A-CA7D8E28FCCD}" type="slidenum">
              <a:rPr lang="en-US" smtClean="0"/>
              <a:t>‹#›</a:t>
            </a:fld>
            <a:endParaRPr lang="en-US"/>
          </a:p>
        </p:txBody>
      </p:sp>
    </p:spTree>
    <p:extLst>
      <p:ext uri="{BB962C8B-B14F-4D97-AF65-F5344CB8AC3E}">
        <p14:creationId xmlns:p14="http://schemas.microsoft.com/office/powerpoint/2010/main" val="551938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F1C4D2E-E6D0-4E9B-8A26-C767C4ABBAA5}" type="slidenum">
              <a:rPr lang="en-US" smtClean="0">
                <a:solidFill>
                  <a:srgbClr val="800080"/>
                </a:solidFill>
              </a:rPr>
              <a:pPr>
                <a:defRPr/>
              </a:pPr>
              <a:t>1</a:t>
            </a:fld>
            <a:endParaRPr lang="en-US" dirty="0">
              <a:solidFill>
                <a:srgbClr val="800080"/>
              </a:solidFill>
            </a:endParaRPr>
          </a:p>
        </p:txBody>
      </p:sp>
    </p:spTree>
    <p:extLst>
      <p:ext uri="{BB962C8B-B14F-4D97-AF65-F5344CB8AC3E}">
        <p14:creationId xmlns:p14="http://schemas.microsoft.com/office/powerpoint/2010/main" val="1251970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t>Potential Pains</a:t>
            </a:r>
            <a:endParaRPr lang="en-US" dirty="0"/>
          </a:p>
          <a:p>
            <a:pPr lvl="0"/>
            <a:r>
              <a:rPr lang="en-US" dirty="0"/>
              <a:t>*No way to establish two-way communications with employees</a:t>
            </a:r>
          </a:p>
          <a:p>
            <a:pPr lvl="0"/>
            <a:r>
              <a:rPr lang="en-US" dirty="0"/>
              <a:t>*Need an effective alternative to SMS</a:t>
            </a:r>
          </a:p>
          <a:p>
            <a:pPr lvl="0"/>
            <a:r>
              <a:rPr lang="en-US" dirty="0"/>
              <a:t>*Difficulty transmitting using low bandwidth connections </a:t>
            </a:r>
          </a:p>
          <a:p>
            <a:pPr defTabSz="457159">
              <a:defRPr/>
            </a:pPr>
            <a:r>
              <a:rPr lang="en-US" dirty="0"/>
              <a:t>*Challenging to gather photo intelligence to understand the impact of an incident (fire, weather, accident, explosion, etc.) </a:t>
            </a:r>
          </a:p>
          <a:p>
            <a:pPr lvl="0"/>
            <a:endParaRPr lang="en-US" dirty="0"/>
          </a:p>
          <a:p>
            <a:r>
              <a:rPr lang="en-US" dirty="0"/>
              <a:t> </a:t>
            </a:r>
          </a:p>
          <a:p>
            <a:r>
              <a:rPr lang="en-US" b="1" dirty="0"/>
              <a:t>Additional Discovery Questions</a:t>
            </a:r>
            <a:endParaRPr lang="en-US" dirty="0"/>
          </a:p>
          <a:p>
            <a:pPr marL="228580" indent="-228580" defTabSz="457159">
              <a:buFont typeface="+mj-lt"/>
              <a:buAutoNum type="arabicPeriod"/>
              <a:defRPr/>
            </a:pPr>
            <a:r>
              <a:rPr lang="en-US" dirty="0"/>
              <a:t>Does your current notification system have a mobile application so multiple responders can securely send notifications and receive real-time reporting?</a:t>
            </a:r>
          </a:p>
          <a:p>
            <a:pPr marL="228580" indent="-228580">
              <a:buFont typeface="+mj-lt"/>
              <a:buAutoNum type="arabicPeriod"/>
            </a:pPr>
            <a:r>
              <a:rPr lang="en-US" dirty="0"/>
              <a:t>How do you currently communicate with frontline resources to understand what is happening?</a:t>
            </a:r>
          </a:p>
          <a:p>
            <a:pPr marL="228580" indent="-228580">
              <a:buFont typeface="+mj-lt"/>
              <a:buAutoNum type="arabicPeriod"/>
            </a:pPr>
            <a:r>
              <a:rPr lang="en-US" dirty="0"/>
              <a:t>Do you have a push notification path available to you as an option for communications? Have employees ever asked to receive push notifications over emails or phone calls? </a:t>
            </a:r>
          </a:p>
          <a:p>
            <a:r>
              <a:rPr lang="en-US" dirty="0"/>
              <a:t> </a:t>
            </a:r>
          </a:p>
          <a:p>
            <a:r>
              <a:rPr lang="en-US" b="1" dirty="0"/>
              <a:t>Business value:</a:t>
            </a:r>
            <a:endParaRPr lang="en-US" dirty="0"/>
          </a:p>
          <a:p>
            <a:pPr lvl="0" fontAlgn="base"/>
            <a:r>
              <a:rPr lang="en-US" b="1" dirty="0"/>
              <a:t>Improve Field Communications </a:t>
            </a:r>
            <a:r>
              <a:rPr lang="en-US" dirty="0"/>
              <a:t>– Communicate and capture detailed geographic and visual feedback from mobile employees</a:t>
            </a:r>
            <a:r>
              <a:rPr lang="en-US" b="1" dirty="0"/>
              <a:t> </a:t>
            </a:r>
            <a:endParaRPr lang="en-US" dirty="0"/>
          </a:p>
          <a:p>
            <a:pPr lvl="0" fontAlgn="base"/>
            <a:r>
              <a:rPr lang="en-US" b="1" dirty="0"/>
              <a:t>Improved Situational Awareness</a:t>
            </a:r>
            <a:r>
              <a:rPr lang="en-US" dirty="0"/>
              <a:t> - Enables decision-makers to simultaneously gather intelligences and communicate efficiently to Mobile Member recipients </a:t>
            </a:r>
          </a:p>
          <a:p>
            <a:r>
              <a:rPr lang="en-US" b="1" dirty="0"/>
              <a:t> </a:t>
            </a:r>
            <a:endParaRPr lang="en-US" dirty="0"/>
          </a:p>
          <a:p>
            <a:r>
              <a:rPr lang="en-US" b="1" dirty="0"/>
              <a:t>Key capabilities:</a:t>
            </a:r>
            <a:endParaRPr lang="en-US" dirty="0"/>
          </a:p>
          <a:p>
            <a:pPr lvl="0"/>
            <a:r>
              <a:rPr lang="en-US" dirty="0"/>
              <a:t>*Send and receive messages from your mobile network that include geo-location information, pictures, and free form text. </a:t>
            </a:r>
          </a:p>
          <a:p>
            <a:pPr lvl="0"/>
            <a:r>
              <a:rPr lang="en-US" dirty="0"/>
              <a:t>*Geo-locate mobile network members </a:t>
            </a:r>
          </a:p>
          <a:p>
            <a:pPr lvl="0"/>
            <a:r>
              <a:rPr lang="en-US" dirty="0"/>
              <a:t>*Deliver push notifications to your network</a:t>
            </a:r>
          </a:p>
          <a:p>
            <a:pPr lvl="0"/>
            <a:r>
              <a:rPr lang="en-US" dirty="0"/>
              <a:t>*Include polling responses to gather information as part of broadcasts</a:t>
            </a:r>
          </a:p>
          <a:p>
            <a:pPr lvl="0"/>
            <a:r>
              <a:rPr lang="en-US" dirty="0"/>
              <a:t>*Designed for use under adverse network conditions (aka low bandwidth/ connectivity)</a:t>
            </a:r>
          </a:p>
          <a:p>
            <a:pPr lvl="0"/>
            <a:r>
              <a:rPr lang="en-US" dirty="0"/>
              <a:t>*Available for Apple® iOS and Android™ users.</a:t>
            </a:r>
          </a:p>
          <a:p>
            <a:pPr lvl="0"/>
            <a:r>
              <a:rPr lang="en-US" dirty="0"/>
              <a:t>*Allow Mobile Member to send solicited and unsolicited messages including geo-location information and pictures </a:t>
            </a:r>
          </a:p>
          <a:p>
            <a:endParaRPr lang="en-US" b="0" dirty="0"/>
          </a:p>
          <a:p>
            <a:endParaRPr lang="en-US" dirty="0"/>
          </a:p>
          <a:p>
            <a:endParaRPr lang="en-US" dirty="0"/>
          </a:p>
        </p:txBody>
      </p:sp>
      <p:sp>
        <p:nvSpPr>
          <p:cNvPr id="4" name="Slide Number Placeholder 3"/>
          <p:cNvSpPr>
            <a:spLocks noGrp="1"/>
          </p:cNvSpPr>
          <p:nvPr>
            <p:ph type="sldNum" sz="quarter" idx="10"/>
          </p:nvPr>
        </p:nvSpPr>
        <p:spPr/>
        <p:txBody>
          <a:bodyPr/>
          <a:lstStyle/>
          <a:p>
            <a:fld id="{59F4961B-F921-BC4F-8BBD-C20C3B8348AD}"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645259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have to ask why?</a:t>
            </a:r>
            <a:r>
              <a:rPr lang="en-US" baseline="0" dirty="0"/>
              <a:t> Why does this matter? What has happened on the national level to change policy, directives, and culture? The next few slides illustrate the need for what and how we communicate to our community.</a:t>
            </a:r>
            <a:endParaRPr lang="en-US" dirty="0"/>
          </a:p>
        </p:txBody>
      </p:sp>
      <p:sp>
        <p:nvSpPr>
          <p:cNvPr id="4" name="Slide Number Placeholder 3"/>
          <p:cNvSpPr>
            <a:spLocks noGrp="1"/>
          </p:cNvSpPr>
          <p:nvPr>
            <p:ph type="sldNum" sz="quarter" idx="10"/>
          </p:nvPr>
        </p:nvSpPr>
        <p:spPr/>
        <p:txBody>
          <a:bodyPr/>
          <a:lstStyle/>
          <a:p>
            <a:fld id="{F1510083-98D6-41CA-931A-CA7D8E28FCCD}" type="slidenum">
              <a:rPr lang="en-US" smtClean="0"/>
              <a:t>2</a:t>
            </a:fld>
            <a:endParaRPr lang="en-US"/>
          </a:p>
        </p:txBody>
      </p:sp>
    </p:spTree>
    <p:extLst>
      <p:ext uri="{BB962C8B-B14F-4D97-AF65-F5344CB8AC3E}">
        <p14:creationId xmlns:p14="http://schemas.microsoft.com/office/powerpoint/2010/main" val="2586173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During Southern California's 2003 blazes, 15 people died, more than 2,000 homes were destroyed and just 56,000 people were evacuated. Some residents never received a notice to evacuate. That's not surprising considering the methods used for evacuation, which consisted of law enforcement personnel knocking on doors and notifying residents from loudspeakers.</a:t>
            </a:r>
          </a:p>
          <a:p>
            <a:r>
              <a:rPr lang="en-US" sz="1200" b="0" i="0" kern="1200" dirty="0">
                <a:solidFill>
                  <a:schemeClr val="tx1"/>
                </a:solidFill>
                <a:latin typeface="+mn-lt"/>
                <a:ea typeface="+mn-ea"/>
                <a:cs typeface="+mn-cs"/>
              </a:rPr>
              <a:t>The key to Reverse 911 is it's essentially an electronic knock on the door from the sheriff, instead of relying on sheriff's loudspeakers and going door to door to let people know as in 2003. We had many people die in their garages or in their escape routes in 2003. The fires just move so fast and there are only so many deputies, you can't be everywhere."</a:t>
            </a:r>
            <a:br>
              <a:rPr lang="en-US" dirty="0"/>
            </a:br>
            <a:endParaRPr lang="en-US" dirty="0"/>
          </a:p>
        </p:txBody>
      </p:sp>
      <p:sp>
        <p:nvSpPr>
          <p:cNvPr id="4" name="Slide Number Placeholder 3"/>
          <p:cNvSpPr>
            <a:spLocks noGrp="1"/>
          </p:cNvSpPr>
          <p:nvPr>
            <p:ph type="sldNum" sz="quarter" idx="10"/>
          </p:nvPr>
        </p:nvSpPr>
        <p:spPr/>
        <p:txBody>
          <a:bodyPr/>
          <a:lstStyle/>
          <a:p>
            <a:fld id="{F1510083-98D6-41CA-931A-CA7D8E28FCCD}" type="slidenum">
              <a:rPr lang="en-US" smtClean="0"/>
              <a:t>10</a:t>
            </a:fld>
            <a:endParaRPr lang="en-US"/>
          </a:p>
        </p:txBody>
      </p:sp>
    </p:spTree>
    <p:extLst>
      <p:ext uri="{BB962C8B-B14F-4D97-AF65-F5344CB8AC3E}">
        <p14:creationId xmlns:p14="http://schemas.microsoft.com/office/powerpoint/2010/main" val="346619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Lessons Learned</a:t>
            </a:r>
            <a:r>
              <a:rPr lang="en-US" sz="1200" b="0" i="0" kern="1200" baseline="0" dirty="0">
                <a:solidFill>
                  <a:schemeClr val="tx1"/>
                </a:solidFill>
                <a:latin typeface="+mn-lt"/>
                <a:ea typeface="+mn-ea"/>
                <a:cs typeface="+mn-cs"/>
              </a:rPr>
              <a:t> from the Hospitals: </a:t>
            </a:r>
            <a:r>
              <a:rPr lang="en-US" sz="1200" b="0" i="0" kern="1200" dirty="0">
                <a:solidFill>
                  <a:schemeClr val="tx1"/>
                </a:solidFill>
                <a:latin typeface="+mn-lt"/>
                <a:ea typeface="+mn-ea"/>
                <a:cs typeface="+mn-cs"/>
              </a:rPr>
              <a:t>Adopt a mass notification system. “It would have diminished the rumors and increased the clarity of what was really happening in a much faster way,” says </a:t>
            </a:r>
            <a:r>
              <a:rPr lang="en-US" sz="1200" b="0" i="0" kern="1200" dirty="0" err="1">
                <a:solidFill>
                  <a:schemeClr val="tx1"/>
                </a:solidFill>
                <a:latin typeface="+mn-lt"/>
                <a:ea typeface="+mn-ea"/>
                <a:cs typeface="+mn-cs"/>
              </a:rPr>
              <a:t>Michelman</a:t>
            </a:r>
            <a:r>
              <a:rPr lang="en-US" sz="1200" b="0" i="0" kern="1200" dirty="0">
                <a:solidFill>
                  <a:schemeClr val="tx1"/>
                </a:solidFill>
                <a:latin typeface="+mn-lt"/>
                <a:ea typeface="+mn-ea"/>
                <a:cs typeface="+mn-cs"/>
              </a:rPr>
              <a:t>. “We were sending out mass E-mails to everyone, but not everyone was reading their E-mails. People would have understood what was closed, what was locked, where people should park, where people should come in, why SWAT was outside.</a:t>
            </a:r>
          </a:p>
          <a:p>
            <a:endParaRPr lang="en-US" sz="1200" b="0" i="0" kern="1200" dirty="0">
              <a:solidFill>
                <a:schemeClr val="tx1"/>
              </a:solidFill>
              <a:latin typeface="+mn-lt"/>
              <a:ea typeface="+mn-ea"/>
              <a:cs typeface="+mn-cs"/>
            </a:endParaRPr>
          </a:p>
          <a:p>
            <a:r>
              <a:rPr lang="en-US" sz="1200" b="0" i="0" kern="1200" dirty="0" err="1">
                <a:solidFill>
                  <a:schemeClr val="tx1"/>
                </a:solidFill>
                <a:latin typeface="+mn-lt"/>
                <a:ea typeface="+mn-ea"/>
                <a:cs typeface="+mn-cs"/>
              </a:rPr>
              <a:t>ven</a:t>
            </a:r>
            <a:r>
              <a:rPr lang="en-US" sz="1200" b="0" i="0" kern="1200" dirty="0">
                <a:solidFill>
                  <a:schemeClr val="tx1"/>
                </a:solidFill>
                <a:latin typeface="+mn-lt"/>
                <a:ea typeface="+mn-ea"/>
                <a:cs typeface="+mn-cs"/>
              </a:rPr>
              <a:t> as phone lines jammed with an influx of calls from anxious friends and relatives trying to reach their loved ones in Boston on Monday, </a:t>
            </a:r>
            <a:r>
              <a:rPr lang="en-US" sz="1200" b="0" i="0" kern="1200" dirty="0" err="1">
                <a:solidFill>
                  <a:schemeClr val="tx1"/>
                </a:solidFill>
                <a:latin typeface="+mn-lt"/>
                <a:ea typeface="+mn-ea"/>
                <a:cs typeface="+mn-cs"/>
              </a:rPr>
              <a:t>Everbridge’s</a:t>
            </a:r>
            <a:r>
              <a:rPr lang="en-US" sz="1200" b="0" i="0" kern="1200" dirty="0">
                <a:solidFill>
                  <a:schemeClr val="tx1"/>
                </a:solidFill>
                <a:latin typeface="+mn-lt"/>
                <a:ea typeface="+mn-ea"/>
                <a:cs typeface="+mn-cs"/>
              </a:rPr>
              <a:t> software was able to bypass overloaded cell towers by using land-based phone lines and Wi-Fi signals to send alerts to phones, e-mail addresses, pagers, faxes, even electronic billboards or road signs.</a:t>
            </a:r>
            <a:endParaRPr lang="en-US" dirty="0"/>
          </a:p>
        </p:txBody>
      </p:sp>
      <p:sp>
        <p:nvSpPr>
          <p:cNvPr id="4" name="Slide Number Placeholder 3"/>
          <p:cNvSpPr>
            <a:spLocks noGrp="1"/>
          </p:cNvSpPr>
          <p:nvPr>
            <p:ph type="sldNum" sz="quarter" idx="10"/>
          </p:nvPr>
        </p:nvSpPr>
        <p:spPr/>
        <p:txBody>
          <a:bodyPr/>
          <a:lstStyle/>
          <a:p>
            <a:fld id="{F1510083-98D6-41CA-931A-CA7D8E28FCCD}" type="slidenum">
              <a:rPr lang="en-US" smtClean="0"/>
              <a:t>12</a:t>
            </a:fld>
            <a:endParaRPr lang="en-US"/>
          </a:p>
        </p:txBody>
      </p:sp>
    </p:spTree>
    <p:extLst>
      <p:ext uri="{BB962C8B-B14F-4D97-AF65-F5344CB8AC3E}">
        <p14:creationId xmlns:p14="http://schemas.microsoft.com/office/powerpoint/2010/main" val="1745113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Technologi</a:t>
            </a:r>
            <a:r>
              <a:rPr lang="en-US" baseline="0" dirty="0"/>
              <a:t>c advancements, the cellular movement, and social media has changed the way we communicate internally and with our community. If people aren’t given information, they will make it up.</a:t>
            </a:r>
            <a:endParaRPr lang="en-US" dirty="0"/>
          </a:p>
        </p:txBody>
      </p:sp>
      <p:sp>
        <p:nvSpPr>
          <p:cNvPr id="4" name="Slide Number Placeholder 3"/>
          <p:cNvSpPr>
            <a:spLocks noGrp="1"/>
          </p:cNvSpPr>
          <p:nvPr>
            <p:ph type="sldNum" sz="quarter" idx="10"/>
          </p:nvPr>
        </p:nvSpPr>
        <p:spPr/>
        <p:txBody>
          <a:bodyPr/>
          <a:lstStyle/>
          <a:p>
            <a:fld id="{F1510083-98D6-41CA-931A-CA7D8E28FCCD}" type="slidenum">
              <a:rPr lang="en-US" smtClean="0"/>
              <a:t>15</a:t>
            </a:fld>
            <a:endParaRPr lang="en-US"/>
          </a:p>
        </p:txBody>
      </p:sp>
    </p:spTree>
    <p:extLst>
      <p:ext uri="{BB962C8B-B14F-4D97-AF65-F5344CB8AC3E}">
        <p14:creationId xmlns:p14="http://schemas.microsoft.com/office/powerpoint/2010/main" val="2520140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you don’t provide information, they will make it up. The goal is the right message, to the right person</a:t>
            </a:r>
            <a:r>
              <a:rPr lang="en-US" baseline="0" dirty="0"/>
              <a:t>, at the right time.</a:t>
            </a:r>
            <a:endParaRPr lang="en-US" dirty="0"/>
          </a:p>
        </p:txBody>
      </p:sp>
      <p:sp>
        <p:nvSpPr>
          <p:cNvPr id="4" name="Slide Number Placeholder 3"/>
          <p:cNvSpPr>
            <a:spLocks noGrp="1"/>
          </p:cNvSpPr>
          <p:nvPr>
            <p:ph type="sldNum" sz="quarter" idx="10"/>
          </p:nvPr>
        </p:nvSpPr>
        <p:spPr/>
        <p:txBody>
          <a:bodyPr/>
          <a:lstStyle/>
          <a:p>
            <a:fld id="{F1510083-98D6-41CA-931A-CA7D8E28FCCD}" type="slidenum">
              <a:rPr lang="en-US" smtClean="0"/>
              <a:t>16</a:t>
            </a:fld>
            <a:endParaRPr lang="en-US"/>
          </a:p>
        </p:txBody>
      </p:sp>
    </p:spTree>
    <p:extLst>
      <p:ext uri="{BB962C8B-B14F-4D97-AF65-F5344CB8AC3E}">
        <p14:creationId xmlns:p14="http://schemas.microsoft.com/office/powerpoint/2010/main" val="2438821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going to allow for our community to communicate with us real time on their needs.</a:t>
            </a:r>
            <a:r>
              <a:rPr lang="en-US" baseline="0" dirty="0"/>
              <a:t> They will have the ability to tell us what resources they are dependent upon for survival to include access in and out of the community, medical needs, and support mechanism. </a:t>
            </a:r>
            <a:endParaRPr lang="en-US" dirty="0"/>
          </a:p>
        </p:txBody>
      </p:sp>
      <p:sp>
        <p:nvSpPr>
          <p:cNvPr id="4" name="Slide Number Placeholder 3"/>
          <p:cNvSpPr>
            <a:spLocks noGrp="1"/>
          </p:cNvSpPr>
          <p:nvPr>
            <p:ph type="sldNum" sz="quarter" idx="10"/>
          </p:nvPr>
        </p:nvSpPr>
        <p:spPr/>
        <p:txBody>
          <a:bodyPr/>
          <a:lstStyle/>
          <a:p>
            <a:fld id="{F1510083-98D6-41CA-931A-CA7D8E28FCCD}" type="slidenum">
              <a:rPr lang="en-US" smtClean="0"/>
              <a:t>19</a:t>
            </a:fld>
            <a:endParaRPr lang="en-US"/>
          </a:p>
        </p:txBody>
      </p:sp>
    </p:spTree>
    <p:extLst>
      <p:ext uri="{BB962C8B-B14F-4D97-AF65-F5344CB8AC3E}">
        <p14:creationId xmlns:p14="http://schemas.microsoft.com/office/powerpoint/2010/main" val="4060633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Everyone's situational awareness is different. We all see things from</a:t>
            </a:r>
            <a:r>
              <a:rPr lang="en-US" baseline="0" dirty="0"/>
              <a:t> a different set of eyes and perspective. Gathering this information in crisis situations is critical to your response efforts and safety of responders and bystanders. </a:t>
            </a:r>
            <a:endParaRPr lang="en-US" dirty="0"/>
          </a:p>
        </p:txBody>
      </p:sp>
      <p:sp>
        <p:nvSpPr>
          <p:cNvPr id="4" name="Slide Number Placeholder 3"/>
          <p:cNvSpPr>
            <a:spLocks noGrp="1"/>
          </p:cNvSpPr>
          <p:nvPr>
            <p:ph type="sldNum" sz="quarter" idx="10"/>
          </p:nvPr>
        </p:nvSpPr>
        <p:spPr/>
        <p:txBody>
          <a:bodyPr/>
          <a:lstStyle/>
          <a:p>
            <a:fld id="{F1510083-98D6-41CA-931A-CA7D8E28FCCD}" type="slidenum">
              <a:rPr lang="en-US" smtClean="0"/>
              <a:t>20</a:t>
            </a:fld>
            <a:endParaRPr lang="en-US"/>
          </a:p>
        </p:txBody>
      </p:sp>
    </p:spTree>
    <p:extLst>
      <p:ext uri="{BB962C8B-B14F-4D97-AF65-F5344CB8AC3E}">
        <p14:creationId xmlns:p14="http://schemas.microsoft.com/office/powerpoint/2010/main" val="1126693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D3D73696-9EE3-4BC8-B1DF-B5416765FB8E}" type="slidenum">
              <a:rPr lang="en-US" smtClean="0"/>
              <a:pPr>
                <a:defRPr/>
              </a:pPr>
              <a:t>22</a:t>
            </a:fld>
            <a:endParaRPr lang="en-US" dirty="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normAutofit fontScale="92500"/>
          </a:bodyPr>
          <a:lstStyle/>
          <a:p>
            <a:r>
              <a:rPr lang="en-US" dirty="0"/>
              <a:t>Some notification solutions blasts messages to all contact devices and on all contact paths. The most effective approach uses a sequential, targeted process where each contact path is prioritized sequentially and once a notification is confirmed, the broadcast stops.</a:t>
            </a:r>
          </a:p>
          <a:p>
            <a:endParaRPr lang="en-US" dirty="0"/>
          </a:p>
          <a:p>
            <a:r>
              <a:rPr lang="en-US" dirty="0"/>
              <a:t>You can designate the number of attempts per broadcast, the duration of the broadcast, the interval between each transmission, and you need to have the flexibility to resend the broadcast if needed.</a:t>
            </a:r>
          </a:p>
          <a:p>
            <a:endParaRPr lang="en-US" dirty="0"/>
          </a:p>
          <a:p>
            <a:r>
              <a:rPr lang="en-US" dirty="0"/>
              <a:t>How the process works:</a:t>
            </a:r>
          </a:p>
          <a:p>
            <a:r>
              <a:rPr lang="en-US" dirty="0"/>
              <a:t>1. Administrator log on to the system via the internet, via any web-enabled portable device, or by calling an automated attendant or a 24/7 live operator.</a:t>
            </a:r>
          </a:p>
          <a:p>
            <a:r>
              <a:rPr lang="en-US" dirty="0"/>
              <a:t>2. Users create messages for broadcast or access pre-written scenarios that have been pre-loaded/saved into the system.</a:t>
            </a:r>
          </a:p>
          <a:p>
            <a:r>
              <a:rPr lang="en-US" dirty="0"/>
              <a:t>3. The mass notification system rapidly broadcasts the message out to members, attempting to reach them on their preferred pathway first. If confirmation of receipt is not received...  </a:t>
            </a:r>
          </a:p>
          <a:p>
            <a:r>
              <a:rPr lang="en-US" dirty="0"/>
              <a:t>4. …the system cycles through users’ other contact paths, attempting to contact them in their preselected order of preference.</a:t>
            </a:r>
          </a:p>
          <a:p>
            <a:r>
              <a:rPr lang="en-US" dirty="0"/>
              <a:t>5. When members receive the message, they are prompted to confirm its receipt or respond to polling questions sent by administrators using their touch-tone pad. For voice, the touchpad is used to confirm by pressing “1”, for text/SMS the recipient is asked to click on a link.</a:t>
            </a:r>
          </a:p>
          <a:p>
            <a:r>
              <a:rPr lang="en-US" dirty="0"/>
              <a:t>6. Real-time reports on confirmation rates and question responses are instantly relayed back to the administrator.</a:t>
            </a:r>
          </a:p>
        </p:txBody>
      </p:sp>
    </p:spTree>
    <p:extLst>
      <p:ext uri="{BB962C8B-B14F-4D97-AF65-F5344CB8AC3E}">
        <p14:creationId xmlns:p14="http://schemas.microsoft.com/office/powerpoint/2010/main" val="163239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E637BB6B-EE1B-48FB-8575-0D55C373DE88}" type="datetimeFigureOut">
              <a:rPr lang="en-US" smtClean="0"/>
              <a:pPr/>
              <a:t>8/3/2016</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37BB6B-EE1B-48FB-8575-0D55C373DE88}" type="datetimeFigureOut">
              <a:rPr lang="en-US" smtClean="0"/>
              <a:pPr/>
              <a:t>8/3/2016</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37BB6B-EE1B-48FB-8575-0D55C373DE88}" type="datetimeFigureOut">
              <a:rPr lang="en-US" smtClean="0"/>
              <a:pPr/>
              <a:t>8/3/2016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37BB6B-EE1B-48FB-8575-0D55C373DE88}" type="datetimeFigureOut">
              <a:rPr lang="en-US" smtClean="0"/>
              <a:pPr/>
              <a:t>8/3/2016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637BB6B-EE1B-48FB-8575-0D55C373DE88}" type="datetimeFigureOut">
              <a:rPr lang="en-US" smtClean="0"/>
              <a:pPr/>
              <a:t>8/3/2016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637BB6B-EE1B-48FB-8575-0D55C373DE88}" type="datetimeFigureOut">
              <a:rPr lang="en-US" smtClean="0"/>
              <a:pPr/>
              <a:t>8/3/2016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637BB6B-EE1B-48FB-8575-0D55C373DE88}" type="datetimeFigureOut">
              <a:rPr lang="en-US" smtClean="0"/>
              <a:pPr/>
              <a:t>8/3/2016</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E637BB6B-EE1B-48FB-8575-0D55C373DE88}" type="datetimeFigureOut">
              <a:rPr lang="en-US" smtClean="0"/>
              <a:pPr/>
              <a:t>8/3/2016</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7BB6B-EE1B-48FB-8575-0D55C373DE88}" type="datetimeFigureOut">
              <a:rPr lang="en-US" smtClean="0"/>
              <a:pPr/>
              <a:t>8/3/2016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637BB6B-EE1B-48FB-8575-0D55C373DE88}" type="datetimeFigureOut">
              <a:rPr lang="en-US" smtClean="0"/>
              <a:pPr/>
              <a:t>8/3/2016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E637BB6B-EE1B-48FB-8575-0D55C373DE88}" type="datetimeFigureOut">
              <a:rPr lang="en-US" smtClean="0"/>
              <a:pPr/>
              <a:t>8/3/2016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637BB6B-EE1B-48FB-8575-0D55C373DE88}" type="datetimeFigureOut">
              <a:rPr lang="en-US" smtClean="0"/>
              <a:pPr/>
              <a:t>8/3/2016</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jpeg"/><Relationship Id="rId18" Type="http://schemas.openxmlformats.org/officeDocument/2006/relationships/image" Target="../media/image64.jpeg"/><Relationship Id="rId3" Type="http://schemas.openxmlformats.org/officeDocument/2006/relationships/image" Target="../media/image49.gif"/><Relationship Id="rId21" Type="http://schemas.openxmlformats.org/officeDocument/2006/relationships/image" Target="../media/image67.jpe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jpeg"/><Relationship Id="rId2" Type="http://schemas.openxmlformats.org/officeDocument/2006/relationships/notesSlide" Target="../notesSlides/notesSlide9.xml"/><Relationship Id="rId16" Type="http://schemas.openxmlformats.org/officeDocument/2006/relationships/image" Target="../media/image62.jpeg"/><Relationship Id="rId20" Type="http://schemas.openxmlformats.org/officeDocument/2006/relationships/image" Target="../media/image66.jpeg"/><Relationship Id="rId1" Type="http://schemas.openxmlformats.org/officeDocument/2006/relationships/slideLayout" Target="../slideLayouts/slideLayout6.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jpeg"/><Relationship Id="rId10" Type="http://schemas.openxmlformats.org/officeDocument/2006/relationships/image" Target="../media/image56.png"/><Relationship Id="rId19" Type="http://schemas.openxmlformats.org/officeDocument/2006/relationships/image" Target="../media/image65.jpe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jpeg"/><Relationship Id="rId22" Type="http://schemas.openxmlformats.org/officeDocument/2006/relationships/image" Target="../media/image68.jpeg"/></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71.jpeg"/><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Subtitle 2"/>
          <p:cNvSpPr txBox="1">
            <a:spLocks/>
          </p:cNvSpPr>
          <p:nvPr/>
        </p:nvSpPr>
        <p:spPr>
          <a:xfrm>
            <a:off x="228600" y="457200"/>
            <a:ext cx="4122355" cy="1524000"/>
          </a:xfrm>
          <a:prstGeom prst="rect">
            <a:avLst/>
          </a:prstGeom>
        </p:spPr>
        <p:txBody>
          <a:bodyPr vert="horz" tIns="0" rIns="45720" bIns="0" anchor="b">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4000" b="1" i="0" u="none" strike="noStrike" kern="1200" cap="none" spc="0" normalizeH="0" baseline="0" noProof="0" dirty="0" err="1">
                <a:ln>
                  <a:noFill/>
                </a:ln>
                <a:effectLst/>
                <a:uLnTx/>
                <a:uFillTx/>
                <a:latin typeface="+mn-lt"/>
                <a:ea typeface="+mn-ea"/>
                <a:cs typeface="+mn-cs"/>
              </a:rPr>
              <a:t>Everbridge</a:t>
            </a:r>
            <a:r>
              <a:rPr kumimoji="0" lang="en-US" sz="4000" b="1" i="0" u="none" strike="noStrike" kern="1200" cap="none" spc="0" normalizeH="0" baseline="0" noProof="0" dirty="0">
                <a:ln>
                  <a:noFill/>
                </a:ln>
                <a:effectLst/>
                <a:uLnTx/>
                <a:uFillTx/>
                <a:latin typeface="+mn-lt"/>
                <a:ea typeface="+mn-ea"/>
                <a:cs typeface="+mn-cs"/>
              </a:rPr>
              <a:t> </a:t>
            </a:r>
          </a:p>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2000" b="1" i="0" u="none" strike="noStrike" kern="1200" cap="none" spc="0" normalizeH="0" baseline="0" noProof="0" dirty="0">
                <a:ln>
                  <a:noFill/>
                </a:ln>
                <a:effectLst/>
                <a:uLnTx/>
                <a:uFillTx/>
                <a:latin typeface="+mn-lt"/>
                <a:ea typeface="+mn-ea"/>
                <a:cs typeface="+mn-cs"/>
              </a:rPr>
              <a:t>Mass Notification Interactive Visibility</a:t>
            </a:r>
          </a:p>
        </p:txBody>
      </p:sp>
      <p:sp>
        <p:nvSpPr>
          <p:cNvPr id="8" name="Subtitle 2"/>
          <p:cNvSpPr txBox="1">
            <a:spLocks/>
          </p:cNvSpPr>
          <p:nvPr/>
        </p:nvSpPr>
        <p:spPr>
          <a:xfrm>
            <a:off x="304800" y="2819400"/>
            <a:ext cx="4122355" cy="1524000"/>
          </a:xfrm>
          <a:prstGeom prst="rect">
            <a:avLst/>
          </a:prstGeom>
        </p:spPr>
        <p:txBody>
          <a:bodyPr vert="horz" tIns="0" rIns="45720" bIns="0" anchor="b">
            <a:normAutofit fontScale="92500" lnSpcReduction="20000"/>
          </a:bodyPr>
          <a:lstStyle/>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2000" b="1" i="0" u="none" strike="noStrike" kern="1200" cap="none" spc="0" normalizeH="0" baseline="0" noProof="0" dirty="0">
                <a:ln>
                  <a:noFill/>
                </a:ln>
                <a:effectLst/>
                <a:uLnTx/>
                <a:uFillTx/>
                <a:latin typeface="+mn-lt"/>
                <a:ea typeface="+mn-ea"/>
                <a:cs typeface="+mn-cs"/>
              </a:rPr>
              <a:t>Presented</a:t>
            </a:r>
            <a:r>
              <a:rPr kumimoji="0" lang="en-US" sz="2000" b="1" i="0" u="none" strike="noStrike" kern="1200" cap="none" spc="0" normalizeH="0" noProof="0" dirty="0">
                <a:ln>
                  <a:noFill/>
                </a:ln>
                <a:effectLst/>
                <a:uLnTx/>
                <a:uFillTx/>
                <a:latin typeface="+mn-lt"/>
                <a:ea typeface="+mn-ea"/>
                <a:cs typeface="+mn-cs"/>
              </a:rPr>
              <a:t> by </a:t>
            </a:r>
          </a:p>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en-US" sz="2000" b="1" i="0" u="none" strike="noStrike" kern="1200" cap="none" spc="0" normalizeH="0" noProof="0" dirty="0">
              <a:ln>
                <a:noFill/>
              </a:ln>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2000" b="1" i="0" u="none" strike="noStrike" kern="1200" cap="none" spc="0" normalizeH="0" noProof="0" dirty="0">
                <a:ln>
                  <a:noFill/>
                </a:ln>
                <a:effectLst/>
                <a:uLnTx/>
                <a:uFillTx/>
                <a:latin typeface="+mn-lt"/>
                <a:ea typeface="+mn-ea"/>
                <a:cs typeface="+mn-cs"/>
              </a:rPr>
              <a:t>Soraya Sutherlin</a:t>
            </a:r>
          </a:p>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lang="en-US" sz="2000" b="1" baseline="0" dirty="0"/>
              <a:t>Emergency</a:t>
            </a:r>
            <a:r>
              <a:rPr lang="en-US" sz="2000" b="1" dirty="0"/>
              <a:t> Services Coordinator</a:t>
            </a:r>
          </a:p>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2000" b="1" i="0" u="none" strike="noStrike" kern="1200" cap="none" spc="0" normalizeH="0" baseline="0" noProof="0" dirty="0">
                <a:ln>
                  <a:noFill/>
                </a:ln>
                <a:effectLst/>
                <a:uLnTx/>
                <a:uFillTx/>
                <a:latin typeface="+mn-lt"/>
                <a:ea typeface="+mn-ea"/>
                <a:cs typeface="+mn-cs"/>
              </a:rPr>
              <a:t>Torrance</a:t>
            </a:r>
            <a:r>
              <a:rPr kumimoji="0" lang="en-US" sz="2000" b="1" i="0" u="none" strike="noStrike" kern="1200" cap="none" spc="0" normalizeH="0" noProof="0" dirty="0">
                <a:ln>
                  <a:noFill/>
                </a:ln>
                <a:effectLst/>
                <a:uLnTx/>
                <a:uFillTx/>
                <a:latin typeface="+mn-lt"/>
                <a:ea typeface="+mn-ea"/>
                <a:cs typeface="+mn-cs"/>
              </a:rPr>
              <a:t> Police Department</a:t>
            </a:r>
            <a:endParaRPr kumimoji="0" lang="en-US" sz="2000" b="1"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Background</a:t>
            </a:r>
          </a:p>
        </p:txBody>
      </p:sp>
      <p:sp>
        <p:nvSpPr>
          <p:cNvPr id="3" name="Content Placeholder 2"/>
          <p:cNvSpPr>
            <a:spLocks noGrp="1"/>
          </p:cNvSpPr>
          <p:nvPr>
            <p:ph idx="1"/>
          </p:nvPr>
        </p:nvSpPr>
        <p:spPr>
          <a:xfrm>
            <a:off x="457200" y="1600200"/>
            <a:ext cx="5029200" cy="4525963"/>
          </a:xfrm>
        </p:spPr>
        <p:txBody>
          <a:bodyPr/>
          <a:lstStyle/>
          <a:p>
            <a:r>
              <a:rPr lang="en-US" sz="2400" dirty="0"/>
              <a:t>2003 San Diego Fire Storms</a:t>
            </a:r>
          </a:p>
          <a:p>
            <a:pPr lvl="1"/>
            <a:r>
              <a:rPr lang="en-US" dirty="0"/>
              <a:t>No Reverse 9-1-1 system in place</a:t>
            </a:r>
          </a:p>
          <a:p>
            <a:pPr lvl="1"/>
            <a:r>
              <a:rPr lang="en-US" dirty="0"/>
              <a:t>15 deaths</a:t>
            </a:r>
          </a:p>
          <a:p>
            <a:pPr lvl="1"/>
            <a:r>
              <a:rPr lang="en-US" dirty="0"/>
              <a:t>2,000 homes destroyed</a:t>
            </a:r>
          </a:p>
          <a:p>
            <a:pPr lvl="1"/>
            <a:r>
              <a:rPr lang="en-US" dirty="0"/>
              <a:t>56,000 evacuated</a:t>
            </a:r>
          </a:p>
        </p:txBody>
      </p:sp>
      <p:pic>
        <p:nvPicPr>
          <p:cNvPr id="2050" name="Picture 2" descr="http://therealestatetextbook.com/files/2008/10/wildfires-20in-20rb-small.jpg"/>
          <p:cNvPicPr>
            <a:picLocks noChangeAspect="1" noChangeArrowheads="1"/>
          </p:cNvPicPr>
          <p:nvPr/>
        </p:nvPicPr>
        <p:blipFill>
          <a:blip r:embed="rId3" cstate="print"/>
          <a:srcRect/>
          <a:stretch>
            <a:fillRect/>
          </a:stretch>
        </p:blipFill>
        <p:spPr bwMode="auto">
          <a:xfrm>
            <a:off x="5638800" y="228600"/>
            <a:ext cx="3333750" cy="2219326"/>
          </a:xfrm>
          <a:prstGeom prst="rect">
            <a:avLst/>
          </a:prstGeom>
          <a:noFill/>
          <a:ln>
            <a:solidFill>
              <a:schemeClr val="bg1"/>
            </a:solidFill>
          </a:ln>
        </p:spPr>
      </p:pic>
      <p:pic>
        <p:nvPicPr>
          <p:cNvPr id="2052" name="Picture 4" descr="http://www.audacity.org/images/features/JH-02.11.03-C.jpg"/>
          <p:cNvPicPr>
            <a:picLocks noChangeAspect="1" noChangeArrowheads="1"/>
          </p:cNvPicPr>
          <p:nvPr/>
        </p:nvPicPr>
        <p:blipFill>
          <a:blip r:embed="rId4" cstate="print"/>
          <a:srcRect/>
          <a:stretch>
            <a:fillRect/>
          </a:stretch>
        </p:blipFill>
        <p:spPr bwMode="auto">
          <a:xfrm>
            <a:off x="6172200" y="2209800"/>
            <a:ext cx="2819144" cy="2000250"/>
          </a:xfrm>
          <a:prstGeom prst="rect">
            <a:avLst/>
          </a:prstGeom>
          <a:noFill/>
          <a:ln>
            <a:solidFill>
              <a:schemeClr val="bg1"/>
            </a:solidFill>
          </a:ln>
        </p:spPr>
      </p:pic>
      <p:pic>
        <p:nvPicPr>
          <p:cNvPr id="2054" name="Picture 6" descr="http://i58.tinypic.com/jpy7nd.jpg"/>
          <p:cNvPicPr>
            <a:picLocks noChangeAspect="1" noChangeArrowheads="1"/>
          </p:cNvPicPr>
          <p:nvPr/>
        </p:nvPicPr>
        <p:blipFill>
          <a:blip r:embed="rId5" cstate="print"/>
          <a:srcRect/>
          <a:stretch>
            <a:fillRect/>
          </a:stretch>
        </p:blipFill>
        <p:spPr bwMode="auto">
          <a:xfrm>
            <a:off x="4191000" y="4038600"/>
            <a:ext cx="4724400" cy="2514600"/>
          </a:xfrm>
          <a:prstGeom prst="rect">
            <a:avLst/>
          </a:prstGeom>
          <a:noFill/>
          <a:ln>
            <a:solidFill>
              <a:schemeClr val="bg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Case Study </a:t>
            </a:r>
          </a:p>
        </p:txBody>
      </p:sp>
      <p:sp>
        <p:nvSpPr>
          <p:cNvPr id="3" name="Content Placeholder 2"/>
          <p:cNvSpPr>
            <a:spLocks noGrp="1"/>
          </p:cNvSpPr>
          <p:nvPr>
            <p:ph idx="1"/>
          </p:nvPr>
        </p:nvSpPr>
        <p:spPr>
          <a:xfrm>
            <a:off x="457200" y="1600200"/>
            <a:ext cx="3733800" cy="4525963"/>
          </a:xfrm>
        </p:spPr>
        <p:txBody>
          <a:bodyPr/>
          <a:lstStyle/>
          <a:p>
            <a:r>
              <a:rPr lang="en-US" dirty="0"/>
              <a:t>2007 San Diego Wildfires</a:t>
            </a:r>
          </a:p>
          <a:p>
            <a:endParaRPr lang="en-US" dirty="0"/>
          </a:p>
          <a:p>
            <a:pPr lvl="1"/>
            <a:r>
              <a:rPr lang="en-US" dirty="0"/>
              <a:t>377,000 evacuation calls</a:t>
            </a:r>
          </a:p>
          <a:p>
            <a:pPr lvl="1"/>
            <a:r>
              <a:rPr lang="en-US" dirty="0"/>
              <a:t>20,000 sheltered</a:t>
            </a:r>
          </a:p>
          <a:p>
            <a:pPr lvl="1"/>
            <a:r>
              <a:rPr lang="en-US" dirty="0"/>
              <a:t>Situational Awareness</a:t>
            </a:r>
          </a:p>
        </p:txBody>
      </p:sp>
      <p:pic>
        <p:nvPicPr>
          <p:cNvPr id="25602" name="Picture 2" descr="http://pics4.city-data.com/cpicc/cfiles39418.jpg"/>
          <p:cNvPicPr>
            <a:picLocks noChangeAspect="1" noChangeArrowheads="1"/>
          </p:cNvPicPr>
          <p:nvPr/>
        </p:nvPicPr>
        <p:blipFill>
          <a:blip r:embed="rId2" cstate="print"/>
          <a:srcRect/>
          <a:stretch>
            <a:fillRect/>
          </a:stretch>
        </p:blipFill>
        <p:spPr bwMode="auto">
          <a:xfrm>
            <a:off x="4114800" y="228600"/>
            <a:ext cx="4876800" cy="3657601"/>
          </a:xfrm>
          <a:prstGeom prst="rect">
            <a:avLst/>
          </a:prstGeom>
          <a:noFill/>
          <a:ln w="28575">
            <a:solidFill>
              <a:schemeClr val="bg1"/>
            </a:solidFill>
          </a:ln>
        </p:spPr>
      </p:pic>
      <p:pic>
        <p:nvPicPr>
          <p:cNvPr id="25604" name="Picture 4" descr="http://media.utsandiego.com/img/photos/2013/08/29/Witch_creek_r620x413.jpg?67d6da46cf1438ad26b8015f732435a7128f8cdd"/>
          <p:cNvPicPr>
            <a:picLocks noChangeAspect="1" noChangeArrowheads="1"/>
          </p:cNvPicPr>
          <p:nvPr/>
        </p:nvPicPr>
        <p:blipFill>
          <a:blip r:embed="rId3" cstate="print"/>
          <a:srcRect/>
          <a:stretch>
            <a:fillRect/>
          </a:stretch>
        </p:blipFill>
        <p:spPr bwMode="auto">
          <a:xfrm>
            <a:off x="5943600" y="2971800"/>
            <a:ext cx="3045694" cy="2028826"/>
          </a:xfrm>
          <a:prstGeom prst="rect">
            <a:avLst/>
          </a:prstGeom>
          <a:noFill/>
          <a:ln w="28575">
            <a:solidFill>
              <a:schemeClr val="bg1"/>
            </a:solidFill>
          </a:ln>
        </p:spPr>
      </p:pic>
      <p:pic>
        <p:nvPicPr>
          <p:cNvPr id="6" name="Picture 5" descr="Fire Photo.JPG"/>
          <p:cNvPicPr>
            <a:picLocks noChangeAspect="1"/>
          </p:cNvPicPr>
          <p:nvPr/>
        </p:nvPicPr>
        <p:blipFill>
          <a:blip r:embed="rId4" cstate="print"/>
          <a:stretch>
            <a:fillRect/>
          </a:stretch>
        </p:blipFill>
        <p:spPr>
          <a:xfrm>
            <a:off x="4724400" y="4618931"/>
            <a:ext cx="2992030" cy="2239069"/>
          </a:xfrm>
          <a:prstGeom prst="rect">
            <a:avLst/>
          </a:prstGeom>
          <a:ln w="28575">
            <a:solidFill>
              <a:schemeClr val="bg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idx="1"/>
          </p:nvPr>
        </p:nvSpPr>
        <p:spPr>
          <a:xfrm>
            <a:off x="457200" y="1600200"/>
            <a:ext cx="5334000" cy="4525963"/>
          </a:xfrm>
        </p:spPr>
        <p:txBody>
          <a:bodyPr>
            <a:normAutofit fontScale="92500" lnSpcReduction="10000"/>
          </a:bodyPr>
          <a:lstStyle/>
          <a:p>
            <a:r>
              <a:rPr lang="en-US" dirty="0"/>
              <a:t>2013 Boston Marathon Bombings</a:t>
            </a:r>
          </a:p>
          <a:p>
            <a:pPr lvl="1"/>
            <a:r>
              <a:rPr lang="en-US" dirty="0"/>
              <a:t>Recalled emergency responders;</a:t>
            </a:r>
          </a:p>
          <a:p>
            <a:pPr lvl="1"/>
            <a:r>
              <a:rPr lang="en-US" dirty="0"/>
              <a:t>Mobilize critical resources and command post;</a:t>
            </a:r>
          </a:p>
          <a:p>
            <a:pPr lvl="1"/>
            <a:r>
              <a:rPr lang="en-US" dirty="0"/>
              <a:t>Verified safety of employees and students (Harvard and Pearson);</a:t>
            </a:r>
          </a:p>
          <a:p>
            <a:pPr lvl="1"/>
            <a:r>
              <a:rPr lang="en-US" dirty="0"/>
              <a:t>Sent “shelter-in-place” city-wide messaging while the search for the shooters ensued.</a:t>
            </a:r>
          </a:p>
          <a:p>
            <a:pPr lvl="1"/>
            <a:endParaRPr lang="en-US" dirty="0"/>
          </a:p>
        </p:txBody>
      </p:sp>
      <p:pic>
        <p:nvPicPr>
          <p:cNvPr id="5" name="Picture 2"/>
          <p:cNvPicPr>
            <a:picLocks noChangeAspect="1" noChangeArrowheads="1"/>
          </p:cNvPicPr>
          <p:nvPr/>
        </p:nvPicPr>
        <p:blipFill>
          <a:blip r:embed="rId3" cstate="print"/>
          <a:srcRect/>
          <a:stretch>
            <a:fillRect/>
          </a:stretch>
        </p:blipFill>
        <p:spPr bwMode="auto">
          <a:xfrm>
            <a:off x="5334815" y="304801"/>
            <a:ext cx="3560322" cy="2667000"/>
          </a:xfrm>
          <a:prstGeom prst="rect">
            <a:avLst/>
          </a:prstGeom>
          <a:noFill/>
          <a:ln w="38100">
            <a:solidFill>
              <a:schemeClr val="tx1"/>
            </a:solidFill>
            <a:miter lim="800000"/>
            <a:headEnd/>
            <a:tailEnd/>
          </a:ln>
          <a:effectLst/>
        </p:spPr>
      </p:pic>
      <p:pic>
        <p:nvPicPr>
          <p:cNvPr id="6" name="Picture 2" descr="http://media.emergencymgmt.com/images/642*428/Em_flickr+Boston+bombing.jpg"/>
          <p:cNvPicPr>
            <a:picLocks noChangeAspect="1" noChangeArrowheads="1"/>
          </p:cNvPicPr>
          <p:nvPr/>
        </p:nvPicPr>
        <p:blipFill>
          <a:blip r:embed="rId4" cstate="print"/>
          <a:srcRect/>
          <a:stretch>
            <a:fillRect/>
          </a:stretch>
        </p:blipFill>
        <p:spPr bwMode="auto">
          <a:xfrm>
            <a:off x="6477000" y="2743200"/>
            <a:ext cx="2590800" cy="1727200"/>
          </a:xfrm>
          <a:prstGeom prst="rect">
            <a:avLst/>
          </a:prstGeom>
          <a:noFill/>
          <a:ln w="38100">
            <a:solidFill>
              <a:schemeClr val="tx1"/>
            </a:solidFill>
            <a:miter lim="800000"/>
            <a:headEnd/>
            <a:tailEnd/>
          </a:ln>
        </p:spPr>
      </p:pic>
      <p:pic>
        <p:nvPicPr>
          <p:cNvPr id="19460" name="Picture 4" descr="http://static.ibnlive.in.com/ibnlive/pix/sitepix/04_2013/boston_police_suspect.jpg"/>
          <p:cNvPicPr>
            <a:picLocks noChangeAspect="1" noChangeArrowheads="1"/>
          </p:cNvPicPr>
          <p:nvPr/>
        </p:nvPicPr>
        <p:blipFill>
          <a:blip r:embed="rId5" cstate="print"/>
          <a:srcRect/>
          <a:stretch>
            <a:fillRect/>
          </a:stretch>
        </p:blipFill>
        <p:spPr bwMode="auto">
          <a:xfrm>
            <a:off x="5715000" y="4343400"/>
            <a:ext cx="3181350" cy="2120901"/>
          </a:xfrm>
          <a:prstGeom prst="rect">
            <a:avLst/>
          </a:prstGeom>
          <a:noFill/>
          <a:ln w="38100">
            <a:solidFill>
              <a:schemeClr val="tx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mn-lt"/>
              </a:rPr>
              <a:t>Network Effect for Boston Marathon Bombings</a:t>
            </a:r>
          </a:p>
        </p:txBody>
      </p:sp>
      <p:pic>
        <p:nvPicPr>
          <p:cNvPr id="4" name="Picture 2"/>
          <p:cNvPicPr>
            <a:picLocks noGrp="1" noChangeAspect="1" noChangeArrowheads="1"/>
          </p:cNvPicPr>
          <p:nvPr>
            <p:ph idx="1"/>
          </p:nvPr>
        </p:nvPicPr>
        <p:blipFill>
          <a:blip r:embed="rId2" cstate="print"/>
          <a:srcRect/>
          <a:stretch>
            <a:fillRect/>
          </a:stretch>
        </p:blipFill>
        <p:spPr bwMode="auto">
          <a:xfrm>
            <a:off x="636563" y="1600200"/>
            <a:ext cx="7821637" cy="4979754"/>
          </a:xfrm>
          <a:prstGeom prst="rect">
            <a:avLst/>
          </a:prstGeom>
          <a:noFill/>
          <a:ln w="38100">
            <a:solidFill>
              <a:schemeClr val="bg1"/>
            </a:solid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Changed?</a:t>
            </a:r>
          </a:p>
        </p:txBody>
      </p:sp>
      <p:pic>
        <p:nvPicPr>
          <p:cNvPr id="4" name="Picture 4" descr="http://infographicality.com/topsearches/Technology%20Infographic/Technology%20Infographic%2037.jpg"/>
          <p:cNvPicPr>
            <a:picLocks noGrp="1" noChangeAspect="1" noChangeArrowheads="1"/>
          </p:cNvPicPr>
          <p:nvPr>
            <p:ph idx="1"/>
          </p:nvPr>
        </p:nvPicPr>
        <p:blipFill>
          <a:blip r:embed="rId2" cstate="print"/>
          <a:srcRect/>
          <a:stretch>
            <a:fillRect/>
          </a:stretch>
        </p:blipFill>
        <p:spPr bwMode="auto">
          <a:xfrm>
            <a:off x="838200" y="1219200"/>
            <a:ext cx="7629386" cy="550096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What’s Changed?</a:t>
            </a:r>
          </a:p>
        </p:txBody>
      </p:sp>
      <p:sp>
        <p:nvSpPr>
          <p:cNvPr id="3" name="Content Placeholder 2"/>
          <p:cNvSpPr>
            <a:spLocks noGrp="1"/>
          </p:cNvSpPr>
          <p:nvPr>
            <p:ph idx="1"/>
          </p:nvPr>
        </p:nvSpPr>
        <p:spPr>
          <a:xfrm>
            <a:off x="152400" y="1447800"/>
            <a:ext cx="5029200" cy="4525963"/>
          </a:xfrm>
        </p:spPr>
        <p:txBody>
          <a:bodyPr>
            <a:normAutofit fontScale="70000" lnSpcReduction="20000"/>
          </a:bodyPr>
          <a:lstStyle/>
          <a:p>
            <a:r>
              <a:rPr lang="en-US" sz="3200" dirty="0"/>
              <a:t>Dynamic Shift in information sharing and management;</a:t>
            </a:r>
          </a:p>
          <a:p>
            <a:r>
              <a:rPr lang="en-US" sz="3200" dirty="0"/>
              <a:t>Public expects a dialogue between the City and its constituents;</a:t>
            </a:r>
          </a:p>
          <a:p>
            <a:r>
              <a:rPr lang="en-US" sz="3200" dirty="0"/>
              <a:t>Public expects information almost instantly after a disruption has occurred;</a:t>
            </a:r>
          </a:p>
          <a:p>
            <a:r>
              <a:rPr lang="en-US" sz="3200" dirty="0"/>
              <a:t>If the message is not managed early and effectively across multiple communication platforms, you will loose the event;</a:t>
            </a:r>
          </a:p>
          <a:p>
            <a:r>
              <a:rPr lang="en-US" sz="3200" dirty="0"/>
              <a:t>Social Media.</a:t>
            </a:r>
          </a:p>
          <a:p>
            <a:pPr>
              <a:buNone/>
            </a:pPr>
            <a:endParaRPr lang="en-US" sz="3200" dirty="0"/>
          </a:p>
          <a:p>
            <a:endParaRPr lang="en-US" dirty="0"/>
          </a:p>
        </p:txBody>
      </p:sp>
      <p:pic>
        <p:nvPicPr>
          <p:cNvPr id="4" name="Picture 2" descr="http://serc.carleton.edu/images/sp/library/media/social_media.jpg"/>
          <p:cNvPicPr>
            <a:picLocks noChangeAspect="1" noChangeArrowheads="1"/>
          </p:cNvPicPr>
          <p:nvPr/>
        </p:nvPicPr>
        <p:blipFill>
          <a:blip r:embed="rId3" cstate="print"/>
          <a:srcRect/>
          <a:stretch>
            <a:fillRect/>
          </a:stretch>
        </p:blipFill>
        <p:spPr bwMode="auto">
          <a:xfrm>
            <a:off x="3505200" y="4479598"/>
            <a:ext cx="2847480" cy="2378402"/>
          </a:xfrm>
          <a:prstGeom prst="rect">
            <a:avLst/>
          </a:prstGeom>
          <a:noFill/>
          <a:ln w="28575">
            <a:solidFill>
              <a:schemeClr val="tx1"/>
            </a:solidFill>
            <a:miter lim="800000"/>
            <a:headEnd/>
            <a:tailEnd/>
          </a:ln>
        </p:spPr>
      </p:pic>
      <p:pic>
        <p:nvPicPr>
          <p:cNvPr id="6" name="Picture 2" descr="http://www.edudemic.com/wp-content/uploads/2014/06/technology1.jpg"/>
          <p:cNvPicPr>
            <a:picLocks noChangeAspect="1" noChangeArrowheads="1"/>
          </p:cNvPicPr>
          <p:nvPr/>
        </p:nvPicPr>
        <p:blipFill>
          <a:blip r:embed="rId4" cstate="print"/>
          <a:srcRect/>
          <a:stretch>
            <a:fillRect/>
          </a:stretch>
        </p:blipFill>
        <p:spPr bwMode="auto">
          <a:xfrm>
            <a:off x="5943600" y="1752600"/>
            <a:ext cx="3048000" cy="2133600"/>
          </a:xfrm>
          <a:prstGeom prst="rect">
            <a:avLst/>
          </a:prstGeom>
          <a:noFill/>
          <a:ln w="28575">
            <a:solidFill>
              <a:schemeClr val="tx1"/>
            </a:solidFill>
          </a:ln>
        </p:spPr>
      </p:pic>
      <p:pic>
        <p:nvPicPr>
          <p:cNvPr id="8" name="Picture 7" descr="Katrina FEMA sign.jpg"/>
          <p:cNvPicPr>
            <a:picLocks noChangeAspect="1"/>
          </p:cNvPicPr>
          <p:nvPr/>
        </p:nvPicPr>
        <p:blipFill>
          <a:blip r:embed="rId5" cstate="print"/>
          <a:stretch>
            <a:fillRect/>
          </a:stretch>
        </p:blipFill>
        <p:spPr>
          <a:xfrm>
            <a:off x="6324600" y="3657600"/>
            <a:ext cx="2718047" cy="1981200"/>
          </a:xfrm>
          <a:prstGeom prst="rect">
            <a:avLst/>
          </a:prstGeom>
          <a:ln w="28575">
            <a:solidFill>
              <a:schemeClr val="tx1"/>
            </a:solidFill>
          </a:ln>
        </p:spPr>
      </p:pic>
      <p:pic>
        <p:nvPicPr>
          <p:cNvPr id="36870" name="Picture 6" descr="http://blogs.creighton.edu/cah17654/files/2012/11/7.jpg"/>
          <p:cNvPicPr>
            <a:picLocks noChangeAspect="1" noChangeArrowheads="1"/>
          </p:cNvPicPr>
          <p:nvPr/>
        </p:nvPicPr>
        <p:blipFill>
          <a:blip r:embed="rId6" cstate="print"/>
          <a:srcRect/>
          <a:stretch>
            <a:fillRect/>
          </a:stretch>
        </p:blipFill>
        <p:spPr bwMode="auto">
          <a:xfrm>
            <a:off x="5181600" y="228600"/>
            <a:ext cx="3886200" cy="1624777"/>
          </a:xfrm>
          <a:prstGeom prst="rect">
            <a:avLst/>
          </a:prstGeom>
          <a:noFill/>
          <a:ln w="28575">
            <a:solidFill>
              <a:schemeClr val="tx1"/>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What is our Goal?</a:t>
            </a:r>
          </a:p>
        </p:txBody>
      </p:sp>
      <p:sp>
        <p:nvSpPr>
          <p:cNvPr id="3" name="Content Placeholder 2"/>
          <p:cNvSpPr>
            <a:spLocks noGrp="1"/>
          </p:cNvSpPr>
          <p:nvPr>
            <p:ph idx="1"/>
          </p:nvPr>
        </p:nvSpPr>
        <p:spPr>
          <a:xfrm>
            <a:off x="457200" y="1600200"/>
            <a:ext cx="4876800" cy="4876800"/>
          </a:xfrm>
        </p:spPr>
        <p:txBody>
          <a:bodyPr>
            <a:normAutofit fontScale="77500" lnSpcReduction="20000"/>
          </a:bodyPr>
          <a:lstStyle/>
          <a:p>
            <a:r>
              <a:rPr lang="en-US" dirty="0"/>
              <a:t>Communicate imminent threats to life, property, or the environment to our community;</a:t>
            </a:r>
          </a:p>
          <a:p>
            <a:pPr lvl="1"/>
            <a:r>
              <a:rPr lang="en-US" dirty="0"/>
              <a:t>Right message, to the right person, at the right time.</a:t>
            </a:r>
          </a:p>
          <a:p>
            <a:r>
              <a:rPr lang="en-US" dirty="0"/>
              <a:t>Engage our residents and businesses in non-emergent situations through an interactive platform that allows for a two-way dialogue;</a:t>
            </a:r>
          </a:p>
          <a:p>
            <a:r>
              <a:rPr lang="en-US" dirty="0"/>
              <a:t>Instill trust and confidence in our ability to prepare for, respond to, and recover from emergencies and disasters.</a:t>
            </a:r>
          </a:p>
        </p:txBody>
      </p:sp>
      <p:pic>
        <p:nvPicPr>
          <p:cNvPr id="5" name="Picture 4" descr="Common Terminology.jpg"/>
          <p:cNvPicPr>
            <a:picLocks noChangeAspect="1"/>
          </p:cNvPicPr>
          <p:nvPr/>
        </p:nvPicPr>
        <p:blipFill>
          <a:blip r:embed="rId3" cstate="print"/>
          <a:stretch>
            <a:fillRect/>
          </a:stretch>
        </p:blipFill>
        <p:spPr>
          <a:xfrm>
            <a:off x="5791200" y="533400"/>
            <a:ext cx="3149600" cy="2445572"/>
          </a:xfrm>
          <a:prstGeom prst="rect">
            <a:avLst/>
          </a:prstGeom>
          <a:ln w="28575">
            <a:solidFill>
              <a:schemeClr val="bg1"/>
            </a:solidFill>
          </a:ln>
        </p:spPr>
      </p:pic>
      <p:cxnSp>
        <p:nvCxnSpPr>
          <p:cNvPr id="7" name="Straight Connector 6"/>
          <p:cNvCxnSpPr/>
          <p:nvPr/>
        </p:nvCxnSpPr>
        <p:spPr>
          <a:xfrm>
            <a:off x="5791200" y="533400"/>
            <a:ext cx="3200400" cy="2438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791200" y="533400"/>
            <a:ext cx="3124200" cy="2438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4580" name="Picture 4" descr="http://a.abcnews.com/images/Technology/ht_wireless_emergency_alerts_ll_121031_wg.jpg"/>
          <p:cNvPicPr>
            <a:picLocks noChangeAspect="1" noChangeArrowheads="1"/>
          </p:cNvPicPr>
          <p:nvPr/>
        </p:nvPicPr>
        <p:blipFill>
          <a:blip r:embed="rId4" cstate="print"/>
          <a:srcRect/>
          <a:stretch>
            <a:fillRect/>
          </a:stretch>
        </p:blipFill>
        <p:spPr bwMode="auto">
          <a:xfrm>
            <a:off x="5257800" y="3352800"/>
            <a:ext cx="3733800" cy="2590800"/>
          </a:xfrm>
          <a:prstGeom prst="rect">
            <a:avLst/>
          </a:prstGeom>
          <a:noFill/>
          <a:ln w="38100">
            <a:solidFill>
              <a:schemeClr val="tx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Everbridge</a:t>
            </a:r>
            <a:r>
              <a:rPr lang="en-US" dirty="0"/>
              <a:t> Platform</a:t>
            </a:r>
          </a:p>
        </p:txBody>
      </p:sp>
      <p:sp>
        <p:nvSpPr>
          <p:cNvPr id="3" name="Content Placeholder 2"/>
          <p:cNvSpPr>
            <a:spLocks noGrp="1"/>
          </p:cNvSpPr>
          <p:nvPr>
            <p:ph idx="1"/>
          </p:nvPr>
        </p:nvSpPr>
        <p:spPr/>
        <p:txBody>
          <a:bodyPr>
            <a:normAutofit fontScale="85000" lnSpcReduction="10000"/>
          </a:bodyPr>
          <a:lstStyle/>
          <a:p>
            <a:r>
              <a:rPr lang="en-US" dirty="0"/>
              <a:t>Flat-rate use system-unlimited messaging;</a:t>
            </a:r>
          </a:p>
          <a:p>
            <a:r>
              <a:rPr lang="en-US" dirty="0"/>
              <a:t>Web-based, no software required</a:t>
            </a:r>
          </a:p>
          <a:p>
            <a:r>
              <a:rPr lang="en-US" dirty="0"/>
              <a:t>Targets the individual, not the device;</a:t>
            </a:r>
          </a:p>
          <a:p>
            <a:r>
              <a:rPr lang="en-US" dirty="0"/>
              <a:t>Allows for delivery to multiple communication platforms;</a:t>
            </a:r>
          </a:p>
          <a:p>
            <a:pPr lvl="1"/>
            <a:r>
              <a:rPr lang="en-US" dirty="0"/>
              <a:t>Allows for customization for user delivery methods;</a:t>
            </a:r>
          </a:p>
          <a:p>
            <a:r>
              <a:rPr lang="en-US" dirty="0"/>
              <a:t>Allows for two-way dialogue between the sender and receiver;</a:t>
            </a:r>
          </a:p>
          <a:p>
            <a:r>
              <a:rPr lang="en-US" dirty="0"/>
              <a:t>Notification escalation;</a:t>
            </a:r>
          </a:p>
          <a:p>
            <a:r>
              <a:rPr lang="en-US" dirty="0"/>
              <a:t>Offers text-to-speech conversion including language conversion;</a:t>
            </a:r>
          </a:p>
        </p:txBody>
      </p:sp>
      <p:pic>
        <p:nvPicPr>
          <p:cNvPr id="34818" name="Picture 2" descr="http://www.everbridge.com/wp-content/themes/everbridge/images/2014-interior/logo.png"/>
          <p:cNvPicPr>
            <a:picLocks noChangeAspect="1" noChangeArrowheads="1"/>
          </p:cNvPicPr>
          <p:nvPr/>
        </p:nvPicPr>
        <p:blipFill>
          <a:blip r:embed="rId2" cstate="print"/>
          <a:srcRect/>
          <a:stretch>
            <a:fillRect/>
          </a:stretch>
        </p:blipFill>
        <p:spPr bwMode="auto">
          <a:xfrm>
            <a:off x="6629400" y="381000"/>
            <a:ext cx="2162175" cy="457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Everbridge</a:t>
            </a:r>
            <a:r>
              <a:rPr lang="en-US" dirty="0"/>
              <a:t> Platform</a:t>
            </a:r>
          </a:p>
        </p:txBody>
      </p:sp>
      <p:sp>
        <p:nvSpPr>
          <p:cNvPr id="3" name="Content Placeholder 2"/>
          <p:cNvSpPr>
            <a:spLocks noGrp="1"/>
          </p:cNvSpPr>
          <p:nvPr>
            <p:ph idx="1"/>
          </p:nvPr>
        </p:nvSpPr>
        <p:spPr>
          <a:xfrm>
            <a:off x="457200" y="1600200"/>
            <a:ext cx="7467600" cy="4876800"/>
          </a:xfrm>
        </p:spPr>
        <p:txBody>
          <a:bodyPr>
            <a:normAutofit fontScale="77500" lnSpcReduction="20000"/>
          </a:bodyPr>
          <a:lstStyle/>
          <a:p>
            <a:r>
              <a:rPr lang="en-US" sz="3100" dirty="0"/>
              <a:t>Allows for select messaging to pre-identified groups such as AFN, CERT, etc.</a:t>
            </a:r>
          </a:p>
          <a:p>
            <a:r>
              <a:rPr lang="en-US" sz="3100" dirty="0"/>
              <a:t>GIS-based message targeting;</a:t>
            </a:r>
          </a:p>
          <a:p>
            <a:r>
              <a:rPr lang="en-US" sz="3100" dirty="0"/>
              <a:t>Customization with caller ID, message, and voice;</a:t>
            </a:r>
          </a:p>
          <a:p>
            <a:r>
              <a:rPr lang="en-US" sz="3100" dirty="0"/>
              <a:t>Ability to create user groups, units, and distribution lists for non-emergency notifications;</a:t>
            </a:r>
          </a:p>
          <a:p>
            <a:r>
              <a:rPr lang="en-US" sz="3100" dirty="0"/>
              <a:t>Automatic publishing to social media accounts;</a:t>
            </a:r>
          </a:p>
          <a:p>
            <a:r>
              <a:rPr lang="en-US" sz="3100" dirty="0"/>
              <a:t>Provides redundancy and continuity of government operations if physical infrastructure is damaged or destroyed;</a:t>
            </a:r>
          </a:p>
          <a:p>
            <a:r>
              <a:rPr lang="en-US" sz="3100" dirty="0"/>
              <a:t>Provides situational awareness in the EOC or Command Post.</a:t>
            </a:r>
          </a:p>
          <a:p>
            <a:endParaRPr lang="en-US" dirty="0"/>
          </a:p>
        </p:txBody>
      </p:sp>
      <p:pic>
        <p:nvPicPr>
          <p:cNvPr id="33794" name="Picture 2" descr="http://www.everbridge.com/wp-content/themes/everbridge/images/2014-interior/logo.png"/>
          <p:cNvPicPr>
            <a:picLocks noChangeAspect="1" noChangeArrowheads="1"/>
          </p:cNvPicPr>
          <p:nvPr/>
        </p:nvPicPr>
        <p:blipFill>
          <a:blip r:embed="rId2" cstate="print"/>
          <a:srcRect/>
          <a:stretch>
            <a:fillRect/>
          </a:stretch>
        </p:blipFill>
        <p:spPr bwMode="auto">
          <a:xfrm>
            <a:off x="6629400" y="381000"/>
            <a:ext cx="2162175" cy="4572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mn-lt"/>
              </a:rPr>
              <a:t>Connecting our Community</a:t>
            </a:r>
            <a:br>
              <a:rPr lang="en-US" sz="4000" dirty="0">
                <a:latin typeface="+mn-lt"/>
              </a:rPr>
            </a:br>
            <a:r>
              <a:rPr lang="en-US" sz="3100" dirty="0">
                <a:latin typeface="+mn-lt"/>
              </a:rPr>
              <a:t>(through the Opt-in Program)</a:t>
            </a:r>
          </a:p>
        </p:txBody>
      </p:sp>
      <p:sp>
        <p:nvSpPr>
          <p:cNvPr id="3" name="Content Placeholder 2"/>
          <p:cNvSpPr>
            <a:spLocks noGrp="1"/>
          </p:cNvSpPr>
          <p:nvPr>
            <p:ph idx="1"/>
          </p:nvPr>
        </p:nvSpPr>
        <p:spPr>
          <a:xfrm>
            <a:off x="457200" y="1600200"/>
            <a:ext cx="5334000" cy="4525963"/>
          </a:xfrm>
        </p:spPr>
        <p:txBody>
          <a:bodyPr>
            <a:normAutofit fontScale="92500"/>
          </a:bodyPr>
          <a:lstStyle/>
          <a:p>
            <a:r>
              <a:rPr lang="en-US" dirty="0"/>
              <a:t>Traffic Alerts;</a:t>
            </a:r>
          </a:p>
          <a:p>
            <a:r>
              <a:rPr lang="en-US" dirty="0"/>
              <a:t>Transit Delays;</a:t>
            </a:r>
          </a:p>
          <a:p>
            <a:r>
              <a:rPr lang="en-US" dirty="0"/>
              <a:t>Community alerts and events;</a:t>
            </a:r>
          </a:p>
          <a:p>
            <a:r>
              <a:rPr lang="en-US" dirty="0"/>
              <a:t>Schools and Churches;</a:t>
            </a:r>
          </a:p>
          <a:p>
            <a:r>
              <a:rPr lang="en-US" dirty="0"/>
              <a:t>Hospitals, Surgical Centers, SNF’s;</a:t>
            </a:r>
          </a:p>
          <a:p>
            <a:r>
              <a:rPr lang="en-US" dirty="0"/>
              <a:t>Local businesses;</a:t>
            </a:r>
          </a:p>
          <a:p>
            <a:r>
              <a:rPr lang="en-US" dirty="0"/>
              <a:t>Access and Functional Needs.</a:t>
            </a:r>
          </a:p>
        </p:txBody>
      </p:sp>
      <p:pic>
        <p:nvPicPr>
          <p:cNvPr id="51204" name="Picture 4" descr="http://s1.cdn.autoevolution.com/images/news/how-to-avoid-traffic-jams-35319_2.jpg"/>
          <p:cNvPicPr>
            <a:picLocks noChangeAspect="1" noChangeArrowheads="1"/>
          </p:cNvPicPr>
          <p:nvPr/>
        </p:nvPicPr>
        <p:blipFill>
          <a:blip r:embed="rId3" cstate="print"/>
          <a:srcRect/>
          <a:stretch>
            <a:fillRect/>
          </a:stretch>
        </p:blipFill>
        <p:spPr bwMode="auto">
          <a:xfrm>
            <a:off x="6497187" y="152400"/>
            <a:ext cx="2494413" cy="1673498"/>
          </a:xfrm>
          <a:prstGeom prst="rect">
            <a:avLst/>
          </a:prstGeom>
          <a:noFill/>
          <a:ln w="38100">
            <a:solidFill>
              <a:schemeClr val="tx1"/>
            </a:solidFill>
          </a:ln>
        </p:spPr>
      </p:pic>
      <p:sp>
        <p:nvSpPr>
          <p:cNvPr id="51206" name="AutoShape 6" descr="data:image/png;base64,iVBORw0KGgoAAAANSUhEUgAAAOEAAADhCAMAAAAJbSJIAAABXFBMVEUAOYT////o5+UACFYAMoR1d3wAMIBzg6wAN4QANIMANoQAM4MAL4L///0ANoMALoHc29gSOn0AKH9ufJ8AK4AAKXn39/W3trMVP4cAJXcAKHcAJH3w8/PS0c0AMH5CTGYAE2Zia4IAI1uWlpa0trkAE1kAH16nqKsAIH3f5eOMlKqAgoEAFlS/wcBJXYoKLmcqQ3Y2QVtEVHlxeY1+h54ALXWAgoiMkZ1PWmovRm8rS4NFX5fO1dMAJGo2U4kAG2OwsLCZmpiEk6u3v7oAEGUAMXYdPnsAHUxrdX8gMFJnaXELKFnGysxYaYmBhpNLUlYeNmIAGoFja38yOEYxPlROXXwfK0UAD1KPk45GTl6kp7IpP209TWkABVplcY8AKmkAAGMbGhoAGEs5TnlIWm9pamoADEgAAAAZNWhSYIWpsr1SZ5koSoi9xNCZp7sPJk48R1a0u89+j6wAAHUc5cEZAAAeT0lEQVR4nOVdjVfbxrKXVOG7+sLC2HJtS8ZgB+MQEcAYg2vAhITmw1DKLbcJoUlfye0LlKS9ff//OU+rz5W0klYyzunpnZ7T8GG0+u3OzszOzM5Q9N+dKO9LZXqjKNiHT3VAlxyEyhSHM0n1D6CoUx7PBWQjhN8qre2ZqdB2W5aCEI1vpE57SgP2W3As1YeQppnVpYLIToXEYmNBD03y0UKjOK0BC0urjDOOg7C1lAfU9EhoLAa4dLEhTHE8kF9q+RE2q9PEB0ncZRABwOyKUx4PVJvWeBbC1tQBUhS7KdGKZAGUNlmyPwIOpR8PVFsmRBMhs8Snf0JqKjRpCU6qgbJZSHw/wHOCIM45xAqCkBInv8TAKaXggKv5zK+dgsAjxpLZNPMo/l2BMFvPbX74sNhtHx0dlcvl0WF3cfHDen1WSLMU+VU4pZQhVJWl6fMopGLT1hOHxZhPAba2fmIgG6oOT1uiSVXHR82LzQJHPB5YdvZhK5Fn7oe4NUvSKGvRbwnyc12d8cwBRVEVBKk6PLzJC6QLUmjZCLdJ5RovFr4qiJn3LHhsKSnmcdQrguLd1tCEJykqM9Rbn0+7Bp1+/qyPjZ+bSDutm3WWDKO4bSOcIRNsoPSm/0n+dLqRedc+sBE+iHhB4fjJ0NypndvL05vBYDBn2QRivnh8PNjv38qmpOqUbygiZcrOpEIIlts2k13uZdy3X9kIv8L/Wlgbm/iGf67ViiI3iyoJQ7byYm0wP7Ywtm9mCd6BnU+DEDzyDK+jp9kgxiIEtefw18rRyWzkRuDZwolmzcJrgmXM/SMNwmoZEWyH2Rg1DiFf7BsbUBqe1LxNZqwbx/Hm/9zPCSsn5jqqR4vFpHlOhZB7g4pu6UWmRYxBKAxuVbgBBq7UA1yNul6z6bpYzM/aTCvU3w3hY4bduQShlwph6ZJGqZ9pEaMRsndjeMB6mLPeGcyyYu638XA47Fg0vL29HBwfCzwECYS5S/ikzuFxvHJMgxAcyD6EevVeEbJr8PGdbs5apdzs3dbpLYMOaNi0w6He37cEDKidmH/QvouFmGoN3/sRar37RCisQ7Zj9i1TBxTnxx1FwjgdFGbYL1j6Xtz/BDejHgvxL7OGwnXH+Kl8ZwlHcfbQZ675MXYOT/ImJ/NFuG+Uo7kYiZBqDYv+fdgs3R9CbgD3oG7vKXFLjnUZKertvimNQH7b+KA6WomGmAqhcOEb520m0w2LEMzeIgB5qhOHD5KhUUw5B+rzBkSlWY+EmE4f9kbIIKO4w0FKhHn4nkMH4OwTAqff8Ia15qYPV/Fd5FZMh5A/9mSbnNElgEM4OzAWTbH3IE+1Sbya0njd5CFQh8vfGURBTIeQ4vccs63cu0e7FG5w5dRSr4AakbltlSNLr4A6lKitZxHvkxKhoYQ2R5qsta8qWQ/MGISzd8bP9BXrm1o7UogGId5aipG7HkI+jTj+pUVoiJtKpVJbITyckSHMPTS+vzHZzFDjTCwslNR5CxV7AndxBFOlRsj1PvRvb/sLvaxn4DBCIBpr0DKlIZi7TBSjHkn6sYVqxTjHS0/wki8tQmFdN5lIKa9ndOaGEQrGEjAn5uNyJFLUo47tCuHXjIcy69hFTImQG3j+3ONsqxhCCKhbmh5T1hLKEVjwpDbtzVd4ItHSn9hFTIcQoJapfHA/pycIS7HOKdxNKoA0fWuDAsdQ2Kzj5jwdwtIp+vhu7l4Qcmsq3bmbhV/mTzEo4qjlLFt+y1jEJ7jjXCqE4JmGPl6/n7NF3jBKNNN2tjRbKoSODxTMGYs4xFngqRCaessjJs6kJ0co3krK5zr8it9PG6L1vLxwEZV9DJumQxh4A4u1JkTID2Ra6pqjc7+RKnsXoStcwNcqLZ1itH46hAN/WPqPLNI0hHBfZpgPpq7I91MCdCWNQfVb37fZEAI/l9I75OGDaITCO0bVcpauGKcEKCGQ8k9o+lNtUoTHfnV1nkXpBxGKxsLpplR2QhrkpCJsKZwYCuw4LBnSIQwo5C6pLRuHEJ4r2ibC9EwqI6KFu5Do4WBShH5tQZ+ulFAis8ZDCI39M28OXghnMsSTdEl5Q0IHxMQIqZ4foVz20XxCzDMSoWoZpbW021BHAFLiloEQc0hM6dXXYkfUSBRkEGHhk40QPEsFT2L6Po++KUsxQdB0CA8S+Ainj0gQmmdDfjeNNlQv1zgUIKCM2d/CgCBHKLynqEoCwhaBcwq7hhAhKJEfLKTPd3W/MgaUYb8PJrBpQPX8dY4qfo4f+JIgkhFC2KLVd2n34aeVoDkF5byKM7IIEfLVJl0uUfmHseMqmwQmAEbSSJYsTYHwc4hZTE32DWZ8MoTC7waTGwihvIokSSNKAcLpw34uHUJlMWRrmJrsMqtNw72AzhM9T7Fd30Dy8dco5YiMuCDCfF+ij0yExVEISgQxmLho/jOM64RfgQQh/7spArQ8JSz6BzrmAUIk+MII2a5iWG3wj7kTUqttCyOzhRNDFH/iQm9BgBDMWVpQEwH3wY8QY0KkRsh9o9Cy5aVZJ8yo1SjcuJDJpX5IIxIgrNopjHIO8BsBhBmOT6HT0zcqrVr7qkZ2xB9fY7cDdwMDGGtBHMkIi9vWc5U/OCqEMJ8LkJC4F4MIwYChFYvtANVK5FOlo38dcaQpbMEARtAdlYiQ37UGVf8wPgBe+EZTt+ZDdH2QgDHkxYCm98iy92ZzbRwqVZONA7ykMtrnJ93r6OyLmvEk+ijAwokIbTNGOYezDOb8cyyFSRlfx58aMZ4ow2T+2nqtwn+wCP+kjrun/fO743qejdkY/ABuxUt/LDEJofDOGqRvqlhAEQQV5I+xuxPjTVQMq8YavohFqPyZnxVEUUhMgRL2OzDXwWcOJCGsWXJUt3IzofGXTO3YNMewR/iuQyu2vYc3mpQTUneJaMZoBqjxloCQ27TG2LA4D8ySIJR+iFvEMEJ47pGtt+IHTEjWKKoTeCOgomE/qL7U1QSEJWsXjpychDrRMXz8NA1CSjR0vnRpLbwwCM6hNL7B2GKR9D30DKPumniEjmR54SxKCSvrQhTn78dE1yDvD/ct1mL3A5MovUuVLwADWR30BBCP0LbSdHcSHa5NICYmBI6LkD6BItAehB34ITJp/M6z4soJYyBEtkk8woplziBH5waZt2g1OpkIgxDMGSKQWbO1DLuP+kqkhyRJpPZz6oPT/xj80LkmRWj71hRE/IOPRAdx5ixS2GAzFR7CbFEn7YdF9qJUTkyv9Kj2pGNmUunoxo1FOHtnmsLDBvIz7hXRKrYqaRBaxv2Ro6qF40s750s+jcl2CpKtatSWzy8ci5DbMf+k7dvqoLrQ0uQIcg0C6SbKssFmDAnQ3a32HYYEuePu55b2uXuXJkQJDxfKp+7Xdd/GjUUonJsvE0zj56u9uQh64Z5/tL00CEH9swGR+c1LnWWLs3P5dBkftSGt9HMiSGGXilZIdjv8KxBB+VWXT59HGLr4zD0wB5lfRo9jqe85GQiZcFZNPEIzkCD9IwWrNFw+ZSKS+SOyLzlTvOCCR8RUMLh0GHpALEIrVKL8liKIxp67i/gar6kjM2jvYJLhabZ0QJO4G8Niuwi+LAmXpllDRGFKL7AaIzILunAJs7zvst+gm/2/cVqEtmsNsw+jidt0TWcdm2EbiRAUzQNsLms+2ewdvGsYyjghkaXNVFc9K57puohb/OhcfR7mYKonWYKSkGAQmO6EjiGxCPkFKawPY8mYf/6tK2y095j1iLlvkZ83xmthHWkEZCr88BW8eKvNitszDdJB6tuGFixtu4u4jYljxCAE1JjGBx9IiIN3TFLKUjsiqpAmdIOe3M8b2ts1KxWMQyPuVlDunUQruCAgERUNwygtwqq1p1YJNyJ3rSi/AErw/MbtsHkah9A6KQ4yLmLReNujlB5h+121BtkQJUN/HhrSpeJeAFOuQosYe3ct14d5sRnzOqHG/zOdTWMcn6zXuSLS+eCxDO+gc2g0Vw9xTfztvDk1yZMVTYbVZkWTfZTkpzk0X6dMdHfEvI9q5vMVDl0+/T0oGeNvWBaNnT/GZMWQ0ErHf/a1KAEhf2a95weSXJQl691fCu5lX4MugiwXjzA3DzN/s9k1mRBSNcsIkx8nD9qwxBJzZ6yAOOMg3A3+YTxCmPfDzGfJJjPetZOBSynhwjLC2okResfmNrN9wXvb1xIGEo8QVDq0tJUpNdfMOEoraSjXCJOeJ2xFbtd+cyvGIiyY3yqLoccm3HQ2xEUaIwqlnGESha8qJceezqw3UnZiV5E7s9X8jj3/9bdtRilfhH1uCQhhgQA9mzAtXOIuYyXHD8WX1qtLOzHjsi9sgCPX8uWLKysFjGZLQAjVdqY7Y3z+WMVdvyaIAVeaNsR+VGgQFK5s2UmQv5+EcJSSS/lcsVCr1VbW52Xazj3yEUkcv+dU6im/xd1XA2yvaWt4Bh9/9hHBGqZAyNfW/nGpD4fDcQeKxHHYu0qUi7HkOKGZ7bl8QPoDobc4dH69QyAECdaQmEtBbt93F3qIKSdClE/D/+7m8jBbZyXvFA6E0vtz93fqGxIpnyRp9BRrKG5Z3ksr+jzsDzJn7vE9z9Gt6N0XP9UKxWKh0Pjl4tJzwDP/JFJjCQhXjF/PE+pDGJaDLzR/c725uXm9EuQvkwjz2kBtxldOQdPL5bLmC3mXk1IUbEqyacgPF1bme+t6Jcfx8D/8p4izL/PXsdmz6inpLah4hDAfndQuFd4p0MmdMLEp8kufbUemKSijDeJKb/EIYXbakPAWPBRKw8RxU+QIg+pZk8Gl8Sqtqyr5aSD59ERa0Kmgqyouw81P6XL1S0vn5SA+rf+2kuYskIhQIq0oUhvjTktBSnnDEgiFrzbbhowxq8PI+mj+25qY7ryawKW62iGNIhTG0jA5SyP9TWfA5Uu5Ovfq9/dcLkd4xwKleIT8/vkcqSNqdr9LkGiTHiEkAKiMZf4S9SFPXKbMgMgSrDb73EaYKjgxAYFlG+Hyl6mAR7FONbPmBGGtNOSkyar4m9f3T2aRP1hVUG58mQGteJaS8VpYBmrI9hpKV9MslooM6Fi4euOLjMeZ0SWzumf5i4woLDg2g7TwRabUmlGrQuvitCvCUtCV5lm3WubiISlIXKQ9hMzbqe8MUEUz/9rTL3rL2sFMu44ws1mY7pBCBQUII1PTZVRQ2LQPC04taKn5qMhl0+PJowG2sRA8gGkLDXZq43HFR47/CKk6zzTXHj/4ahq0vN7VwwcTSe+uL09lvAeP15reaQ+pq08rzJQo6j6MOq0B0XRqKmLwvw99md4I+EWcYvMATG+Evy99qf4W5D+97wERhGmLi6QbMghnyv00vPEo5AfTlaV+T5bZ7WKqslQJ9reYvj4MrNrU9aHiRyg1fyyGr5nel42Bs2mupmvTvA7YNJ3dFJn/WeiL26XF3Q6KkNmd+oHNPFu4GpDgbJHR2+WSsMuY4uXLng+d4sCJ50O+1Du+m5tsneH50ESoSF/wjG/1t0g84+c+9jWGkfWL6PqyBNQow8H+kn6a/HeO3G1nLeEPyfHTfGlfm5roayu99CTSRE6rp46v7S/mL+WvUZOcpO5NFNn+0r+cz9t/lZPJVDncItfnnSpuMQklxC1sCpR/DyfiEpMbt/hrIQTr/njzBA7ybLGnSYgIIb/vR5gc6o0kYoT8ffW7IlvDYz/CcMUdYiJFWL8OJftmJLJ9GKgqNkEzKtI6UevMfbW8IkMonKMASWqIRREZQnBg2D7v7mcRyRBSPSQlgsnWo8AiMoQNWMEp6zWIABEiBMsun6rhROMURITwKZxP5sAaWRDFYq3xY2YdTIiQAj/1LbNGnyxiRILQrNCswtRRwFUev1tttseMsp0VIilCY9zjna2Hz9/mJpPiBAjzi7SVyQ7Y3kXb8SWpP2YckRwh5JfYijtElIyQNbPuLytU7v352HOV6ZElBRKIGCFgq71er5q9iZ1FiQjZDfhG5apQeImaitrZPXZ/wFL+262yrmn61tlk3qMkhPy/4AvJB5Ur10+maOWtF5XMM0uIsO7G/uhR1mYhJiUhrMCFU44r2854WvdVrjQJ5xBq/B3Ed9xuZB8uCWH+NZQyL5cs3STJzTe93ITuLzKEez6rLaYYTCLFI+TPoEpq79o78HKvmiLrLIKIELLn/gAKyd25CEq4JQtvWqhN2yXU3+Py+Rys+pyfwDNOhDDQHcyw27JdZ6OSKg5sIjOp7Hzf2G3rZg57/+LBVCVNuAuE9irrgHEI+VdInEH+n8Eh0gJGy2xKESAEv4Yjw+OsyTdxCEstb4DRTCCTQs7aVJsAYb4ZAoi9Fk5EMQgrSBF4OVwdSt3JNqvJCPkzXORUmskGMRoheIWN0Jr3b8zllJqZ9kYywmoLN3BWr3w0wkArQIv07vy7m82POxZ4jbQTKToTiQi5a3Q/DL2TsPI4i0CNRAjeh5dQ7T5lBYHjgPiDxbVkDiLuAL20l4iw5CsJff6z5xvWsrR/j0SIacWgecJF+L2t0BKRqSFU1nQJKVmQhJB96RNpzFnVQ1yOKq+VASF4FpIthz2W4zjBUvZ87+r0At8rCPACxwP7S3ZvE1bOHXsRsiSEe4FQuPYM6RvSTy9tohCGCiQqMz9TgzcfdnZ2XlhXSHj8VQC+OvfH+c4uVa1WqlXq7bluMfuJy88JCE0nvI9GBxuuelRepu7QG4WwGGBS9bsT3e4Nypw2IhtK5wsbhxCBJOt6Wde9bqJjd/ITEB44rmDGtb2bT71Oy0rqUHwUwr0Akw59x99X2DIhbOOsGXWFT3HLUSbcCnJndtWr0L71vWfFMe9TSpsIhP7wXYjUncC5G3DiwfrqOCajyi02FYuQ/9ZZ9c4jxGH64emh+7WOK82UHiHrVULCktJH+h/y4sHxzbYen8KlPQAECEsuku2nCEL17Z63oqN0AjUCYSGxTUHZVb/ci1MNey/RPyfrBAid4uGw1EgFvQe4lX/s8X8/lY8fj5CPrHCvHzpYnN5K7AVBBWxD9jgu8ziEnr32vFTyIWQ5L6Io7aQx+vEIxVUaR+pos1FbdM5QVsG5YCwzkpr5RISz+87EyrMggJCq/9MTqP9MYb7hETYwb61cXj0qGk9m66uWXNXMVy6S1U72ygjEVTNzo4aLLBVESIkvvf6ZKbqgYhEGGnVYs7pfsV0XoF5vuwjBI9LOqONaIkLXntEqbqFtGyG8oY/o6DJ5ig0OIXgUXkL5MaJpObPSlQyvUQsXiIyRmBiOZVaSEVbs9g/lYqB0uFWTBxGoh8TeNxzCKobx/BktJhebCK3OKUyz3dJHzZPHP8SoDAKEor1KMh4hv+T9bIvUfAsj5GszdIjUXR9XmJLI5NIH5hL2V4qFQlHkQExzOOnXZIRO5FdaxiKkeK/ClrJA6CgKIWxs4Go9a/5jBHjcsVjJQsT85OL/KXSb3aWfkhFyP9iffcFjEVLcscsk6r/IBGoQYbWM1d3B/kridwp9nrO75ypvkD16ENXwp0PApa4wNY4iPoQPHZ5kv3Pfj7C5ewAh+AX/eiP/uYxfGpltGfkFCNBXJAssR6gPjUCWuu0H+7kIhFRlxl3FEVEJlABCpwJdkKQuurGtGLuxD/kNhVYDVcD4j3iB6pS3irVLqzascjUKIVXx/EehWnAkCKM6A0hdpFhFweREWNzBUFrat4EWb/jO08y/Caw2qmS/vtYDdfQghiAEe+5WJ+oSGkAIG0FGkNfbJGeWald+BYbEUUOuWp+GdEjZfuSIvliETtMX+WsQtYZIUacPJLImgJA7iURIv2E5sVirFYrL5iLBRiBmdyRl07eIIkZhMB/zZH4ap92StM771vAzukk4ex/IRDlMQYTRa0jL72+2W+PhuG2KErNPntXDy1dJGRwMQ38pbSDsFF/d85EznVw0Qkq4hs9gromKcgT34W40Qtp3Z9E80ZqylJa/8kYCledhJm2ifJxQvcXexF02BiHFnm1fbp9Rb0i6gga1xe8xCH1kFpGxmEraydVtfLnCdthuk33pwAkI7d3XrsYhpHixKBYPjU+lRkj9SghQMX28zraRX9Z4CoiNs22cJ8rfWyEBoW0wyAcAVTofMFIzf0hLBE73IMIVwl6g1uyBjw5L6meFvS28o4356OOlhAqtf1p/dFpA2/QxDzDsCJZUWk72EAcRFqLtSpRaduPd+r8diJ3IOlmB6tUJ9UutwqetXuUWecQhNqUGRoqTy1QHEYq44KSfVPnywu0sXL1JXPSXfk5KqsDzsS+PX9Z5n91wtb6BW8T3Q4IyN0GE3HWsU1DqNLvrB0UkI4M9S+g7wwQuViTFLUC+URH8pkfn6TZWpsAgTmJx3NDpqRLjlWDam41iMJWOP4hvGB5sx0KWT+OLXh5+rzPY+tClT7QU38cOgxAbQ4ek6BdfFXFPA5UrZFaUdsARGUyzJ0O4jOxqZf+XcLMbk6B/tZygMUIIEVeprN0+fPjQDK+o2ulxKTJbSHg/MnlblbX+UnCGghnMRAjNjpsOjX82uEQ7wH2u1KSl8/jDftiLYffpYvqbc9VKPp+vzF3t7Ax62DxWwFqGE6gu7OzsfDOYq/wSdJZrwbt1RAgNXefRNmxRqITrWMOBXzGGNRkrbMIITVnTOZ1zbwQDXhDwJdRm5553zyxzhofRb760GZKsD4PcRYIQPECMW3X9LfxnhFV9sAczrsdEHELjjKac7pEU0gPHxtwyM64zga+shmxS6Zd0VeftJ6ESXf/JFGXqK+wrNWTDpIgTNjhv4vK3ZIUCbQurtSxwOVHMF3D9ysrpOgfYZKZEOnRu98vAX9ETPhgaI66HEtbnTehPFs4toaRtrM0/fN08xERzpHDpZBKEDcT+Y75+Y30h4/tGwqsgGzFH4YluduWuLLmiKFHBNUztcZK8NtRb1PrZsd/wndshR8ddMp3s7prQC2tPVffWksG8FAHCHBqf/fDMUY0tvESB9cZj7pxMeDsPNLb8y6du/9vT1cpLjDYmydxDNjRzsOg+Gy9rwEdDYzyL3FkT3z8sdD2xp5YX/7ePSEFsrl0yQvAYmbXDFY9NuviDROl5XJ705Dcs2V8WH5YhXV79uOJLz9bruM8nI/QF93bZK3fOolaqpMVc/rqHO6RAECtVg0qceG0bqLo573gJR5CbiEyTXKN6rvaXdvAyk7uKMgio+7wly4t7a9bLS00zZ+QIP2YiQn6AqJ1m3ulvB+k2AkalbFh1EQ6N+0LIlc62NIudlJmf4SJIG3i+SUSINBiklWue4ve96HbEJX7+hUKPsab5/SAUisWDq5abZLD51BT2qxE1qxMRVhDj3Wzy2vP0P/YMRVllBSLOGJMjFJffjTR3lqX+g4JZ7+GwEfH5xDM+esnZfCvRkzxRnicY5otoDzcxwuoMoh7U0UaRNRPGoqt1JOeXes+zuNLz6NFS1H1rOAuvsRbBpAi9LCbo5BhUef4jFH3taA2chLCCZHnr1t5CLIByBO+D3phWsG2WJ0XI3VhzqyjDmeMib92JprVn0eeZBIRIMyw3fJbz2FR6HDF1gqE2se6qibm0N5LHo9fzN28r5nG/AM9yTFyIPQGhgNx4ctxP4FePUbajAr+lEZ6HJ5c0xVqhKObs7hJ1GFqMT5Mg6DPjkNv6unbkyZqo+5Yw9R7XZvme62LAsCYTnweSgPBHhEnfOKyALmyoWaxDMC9kJqxN7hkhNLgW4320CT1KbjyAnhkKQxQOjSJt7GVDY4S36T0jNCY7KR8rIQsaYdKmlwJR8XJY1EGUFDNd4CGFed/VW/bWki7txiOsIM46pGMyegkjuqRSBacx7r0+TWICSHyU+wXCpIhfBtUhkV3bzSSJkML8i1XgERY9hH10rZA4BjOI5JLKoSGJAkD+YgiRTAnJx29ILCoGIThjQm2W2fkvjfCBjRAX1qXAKxfI2OcERfKQhvjLSCbBs2TABc7O2AijziX3Tc6Owsh1SG7AQgoEVnPubaG4qlhgTw4eIkWnmhlpC6JJiVuzz8mYJnDwFR0XRjOodEqWH1zqxy6FsBO6WNGiraqC91UkKYnMEniwOOQh/tYEaJyXZbl8ES6MWdgpa1p5N+GyxcGh7kvoA0uKvYb0aupbYVnIyyFnHkVMKVeq10u4BTZ/kdzfyR/OK5oXK0yEzBdZxIIXc3kduS8i61KkL1hhNym2KrS2pt9uwlfDQNqcvvgG9i0cytnc91V1LorEXTTphsl6pZ+Y+KrtMHdqQbeWiDvgZSGhsehPZVEWG5nLXRAQyC85HhG3njezulQQ2amQWGwshCOo+kKjOK0BC0urLsegdfVb2zNToe22jAsySnJ7SgP2W/+tvRGm2G7ii/e3QB7991/D/wdArC5/crV4P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08" name="AutoShape 8" descr="data:image/png;base64,iVBORw0KGgoAAAANSUhEUgAAAOEAAADhCAMAAAAJbSJIAAABXFBMVEUAOYT////o5+UACFYAMoR1d3wAMIBzg6wAN4QANIMANoQAM4MAL4L///0ANoMALoHc29gSOn0AKH9ufJ8AK4AAKXn39/W3trMVP4cAJXcAKHcAJH3w8/PS0c0AMH5CTGYAE2Zia4IAI1uWlpa0trkAE1kAH16nqKsAIH3f5eOMlKqAgoEAFlS/wcBJXYoKLmcqQ3Y2QVtEVHlxeY1+h54ALXWAgoiMkZ1PWmovRm8rS4NFX5fO1dMAJGo2U4kAG2OwsLCZmpiEk6u3v7oAEGUAMXYdPnsAHUxrdX8gMFJnaXELKFnGysxYaYmBhpNLUlYeNmIAGoFja38yOEYxPlROXXwfK0UAD1KPk45GTl6kp7IpP209TWkABVplcY8AKmkAAGMbGhoAGEs5TnlIWm9pamoADEgAAAAZNWhSYIWpsr1SZ5koSoi9xNCZp7sPJk48R1a0u89+j6wAAHUc5cEZAAAeT0lEQVR4nOVdjVfbxrKXVOG7+sLC2HJtS8ZgB+MQEcAYg2vAhITmw1DKLbcJoUlfye0LlKS9ff//OU+rz5W0klYyzunpnZ7T8GG0+u3OzszOzM5Q9N+dKO9LZXqjKNiHT3VAlxyEyhSHM0n1D6CoUx7PBWQjhN8qre2ZqdB2W5aCEI1vpE57SgP2W3As1YeQppnVpYLIToXEYmNBD03y0UKjOK0BC0urjDOOg7C1lAfU9EhoLAa4dLEhTHE8kF9q+RE2q9PEB0ncZRABwOyKUx4PVJvWeBbC1tQBUhS7KdGKZAGUNlmyPwIOpR8PVFsmRBMhs8Snf0JqKjRpCU6qgbJZSHw/wHOCIM45xAqCkBInv8TAKaXggKv5zK+dgsAjxpLZNPMo/l2BMFvPbX74sNhtHx0dlcvl0WF3cfHDen1WSLMU+VU4pZQhVJWl6fMopGLT1hOHxZhPAba2fmIgG6oOT1uiSVXHR82LzQJHPB5YdvZhK5Fn7oe4NUvSKGvRbwnyc12d8cwBRVEVBKk6PLzJC6QLUmjZCLdJ5RovFr4qiJn3LHhsKSnmcdQrguLd1tCEJykqM9Rbn0+7Bp1+/qyPjZ+bSDutm3WWDKO4bSOcIRNsoPSm/0n+dLqRedc+sBE+iHhB4fjJ0NypndvL05vBYDBn2QRivnh8PNjv38qmpOqUbygiZcrOpEIIlts2k13uZdy3X9kIv8L/Wlgbm/iGf67ViiI3iyoJQ7byYm0wP7Ywtm9mCd6BnU+DEDzyDK+jp9kgxiIEtefw18rRyWzkRuDZwolmzcJrgmXM/SMNwmoZEWyH2Rg1DiFf7BsbUBqe1LxNZqwbx/Hm/9zPCSsn5jqqR4vFpHlOhZB7g4pu6UWmRYxBKAxuVbgBBq7UA1yNul6z6bpYzM/aTCvU3w3hY4bduQShlwph6ZJGqZ9pEaMRsndjeMB6mLPeGcyyYu638XA47Fg0vL29HBwfCzwECYS5S/ikzuFxvHJMgxAcyD6EevVeEbJr8PGdbs5apdzs3dbpLYMOaNi0w6He37cEDKidmH/QvouFmGoN3/sRar37RCisQ7Zj9i1TBxTnxx1FwjgdFGbYL1j6Xtz/BDejHgvxL7OGwnXH+Kl8ZwlHcfbQZ675MXYOT/ImJ/NFuG+Uo7kYiZBqDYv+fdgs3R9CbgD3oG7vKXFLjnUZKertvimNQH7b+KA6WomGmAqhcOEb520m0w2LEMzeIgB5qhOHD5KhUUw5B+rzBkSlWY+EmE4f9kbIIKO4w0FKhHn4nkMH4OwTAqff8Ia15qYPV/Fd5FZMh5A/9mSbnNElgEM4OzAWTbH3IE+1Sbya0njd5CFQh8vfGURBTIeQ4vccs63cu0e7FG5w5dRSr4AakbltlSNLr4A6lKitZxHvkxKhoYQ2R5qsta8qWQ/MGISzd8bP9BXrm1o7UogGId5aipG7HkI+jTj+pUVoiJtKpVJbITyckSHMPTS+vzHZzFDjTCwslNR5CxV7AndxBFOlRsj1PvRvb/sLvaxn4DBCIBpr0DKlIZi7TBSjHkn6sYVqxTjHS0/wki8tQmFdN5lIKa9ndOaGEQrGEjAn5uNyJFLUo47tCuHXjIcy69hFTImQG3j+3ONsqxhCCKhbmh5T1hLKEVjwpDbtzVd4ItHSn9hFTIcQoJapfHA/pycIS7HOKdxNKoA0fWuDAsdQ2Kzj5jwdwtIp+vhu7l4Qcmsq3bmbhV/mTzEo4qjlLFt+y1jEJ7jjXCqE4JmGPl6/n7NF3jBKNNN2tjRbKoSODxTMGYs4xFngqRCaessjJs6kJ0co3krK5zr8it9PG6L1vLxwEZV9DJumQxh4A4u1JkTID2Ra6pqjc7+RKnsXoStcwNcqLZ1itH46hAN/WPqPLNI0hHBfZpgPpq7I91MCdCWNQfVb37fZEAI/l9I75OGDaITCO0bVcpauGKcEKCGQ8k9o+lNtUoTHfnV1nkXpBxGKxsLpplR2QhrkpCJsKZwYCuw4LBnSIQwo5C6pLRuHEJ4r2ibC9EwqI6KFu5Do4WBShH5tQZ+ulFAis8ZDCI39M28OXghnMsSTdEl5Q0IHxMQIqZ4foVz20XxCzDMSoWoZpbW021BHAFLiloEQc0hM6dXXYkfUSBRkEGHhk40QPEsFT2L6Po++KUsxQdB0CA8S+Ainj0gQmmdDfjeNNlQv1zgUIKCM2d/CgCBHKLynqEoCwhaBcwq7hhAhKJEfLKTPd3W/MgaUYb8PJrBpQPX8dY4qfo4f+JIgkhFC2KLVd2n34aeVoDkF5byKM7IIEfLVJl0uUfmHseMqmwQmAEbSSJYsTYHwc4hZTE32DWZ8MoTC7waTGwihvIokSSNKAcLpw34uHUJlMWRrmJrsMqtNw72AzhM9T7Fd30Dy8dco5YiMuCDCfF+ij0yExVEISgQxmLho/jOM64RfgQQh/7spArQ8JSz6BzrmAUIk+MII2a5iWG3wj7kTUqttCyOzhRNDFH/iQm9BgBDMWVpQEwH3wY8QY0KkRsh9o9Cy5aVZJ8yo1SjcuJDJpX5IIxIgrNopjHIO8BsBhBmOT6HT0zcqrVr7qkZ2xB9fY7cDdwMDGGtBHMkIi9vWc5U/OCqEMJ8LkJC4F4MIwYChFYvtANVK5FOlo38dcaQpbMEARtAdlYiQ37UGVf8wPgBe+EZTt+ZDdH2QgDHkxYCm98iy92ZzbRwqVZONA7ykMtrnJ93r6OyLmvEk+ijAwokIbTNGOYezDOb8cyyFSRlfx58aMZ4ow2T+2nqtwn+wCP+kjrun/fO743qejdkY/ABuxUt/LDEJofDOGqRvqlhAEQQV5I+xuxPjTVQMq8YavohFqPyZnxVEUUhMgRL2OzDXwWcOJCGsWXJUt3IzofGXTO3YNMewR/iuQyu2vYc3mpQTUneJaMZoBqjxloCQ27TG2LA4D8ySIJR+iFvEMEJ47pGtt+IHTEjWKKoTeCOgomE/qL7U1QSEJWsXjpychDrRMXz8NA1CSjR0vnRpLbwwCM6hNL7B2GKR9D30DKPumniEjmR54SxKCSvrQhTn78dE1yDvD/ct1mL3A5MovUuVLwADWR30BBCP0LbSdHcSHa5NICYmBI6LkD6BItAehB34ITJp/M6z4soJYyBEtkk8woplziBH5waZt2g1OpkIgxDMGSKQWbO1DLuP+kqkhyRJpPZz6oPT/xj80LkmRWj71hRE/IOPRAdx5ixS2GAzFR7CbFEn7YdF9qJUTkyv9Kj2pGNmUunoxo1FOHtnmsLDBvIz7hXRKrYqaRBaxv2Ro6qF40s750s+jcl2CpKtatSWzy8ci5DbMf+k7dvqoLrQ0uQIcg0C6SbKssFmDAnQ3a32HYYEuePu55b2uXuXJkQJDxfKp+7Xdd/GjUUonJsvE0zj56u9uQh64Z5/tL00CEH9swGR+c1LnWWLs3P5dBkftSGt9HMiSGGXilZIdjv8KxBB+VWXT59HGLr4zD0wB5lfRo9jqe85GQiZcFZNPEIzkCD9IwWrNFw+ZSKS+SOyLzlTvOCCR8RUMLh0GHpALEIrVKL8liKIxp67i/gar6kjM2jvYJLhabZ0QJO4G8Niuwi+LAmXpllDRGFKL7AaIzILunAJs7zvst+gm/2/cVqEtmsNsw+jidt0TWcdm2EbiRAUzQNsLms+2ewdvGsYyjghkaXNVFc9K57puohb/OhcfR7mYKonWYKSkGAQmO6EjiGxCPkFKawPY8mYf/6tK2y095j1iLlvkZ83xmthHWkEZCr88BW8eKvNitszDdJB6tuGFixtu4u4jYljxCAE1JjGBx9IiIN3TFLKUjsiqpAmdIOe3M8b2ts1KxWMQyPuVlDunUQruCAgERUNwygtwqq1p1YJNyJ3rSi/AErw/MbtsHkah9A6KQ4yLmLReNujlB5h+121BtkQJUN/HhrSpeJeAFOuQosYe3ct14d5sRnzOqHG/zOdTWMcn6zXuSLS+eCxDO+gc2g0Vw9xTfztvDk1yZMVTYbVZkWTfZTkpzk0X6dMdHfEvI9q5vMVDl0+/T0oGeNvWBaNnT/GZMWQ0ErHf/a1KAEhf2a95weSXJQl691fCu5lX4MugiwXjzA3DzN/s9k1mRBSNcsIkx8nD9qwxBJzZ6yAOOMg3A3+YTxCmPfDzGfJJjPetZOBSynhwjLC2okResfmNrN9wXvb1xIGEo8QVDq0tJUpNdfMOEoraSjXCJOeJ2xFbtd+cyvGIiyY3yqLoccm3HQ2xEUaIwqlnGESha8qJceezqw3UnZiV5E7s9X8jj3/9bdtRilfhH1uCQhhgQA9mzAtXOIuYyXHD8WX1qtLOzHjsi9sgCPX8uWLKysFjGZLQAjVdqY7Y3z+WMVdvyaIAVeaNsR+VGgQFK5s2UmQv5+EcJSSS/lcsVCr1VbW52Xazj3yEUkcv+dU6im/xd1XA2yvaWt4Bh9/9hHBGqZAyNfW/nGpD4fDcQeKxHHYu0qUi7HkOKGZ7bl8QPoDobc4dH69QyAECdaQmEtBbt93F3qIKSdClE/D/+7m8jBbZyXvFA6E0vtz93fqGxIpnyRp9BRrKG5Z3ksr+jzsDzJn7vE9z9Gt6N0XP9UKxWKh0Pjl4tJzwDP/JFJjCQhXjF/PE+pDGJaDLzR/c725uXm9EuQvkwjz2kBtxldOQdPL5bLmC3mXk1IUbEqyacgPF1bme+t6Jcfx8D/8p4izL/PXsdmz6inpLah4hDAfndQuFd4p0MmdMLEp8kufbUemKSijDeJKb/EIYXbakPAWPBRKw8RxU+QIg+pZk8Gl8Sqtqyr5aSD59ERa0Kmgqyouw81P6XL1S0vn5SA+rf+2kuYskIhQIq0oUhvjTktBSnnDEgiFrzbbhowxq8PI+mj+25qY7ryawKW62iGNIhTG0jA5SyP9TWfA5Uu5Ovfq9/dcLkd4xwKleIT8/vkcqSNqdr9LkGiTHiEkAKiMZf4S9SFPXKbMgMgSrDb73EaYKjgxAYFlG+Hyl6mAR7FONbPmBGGtNOSkyar4m9f3T2aRP1hVUG58mQGteJaS8VpYBmrI9hpKV9MslooM6Fi4euOLjMeZ0SWzumf5i4woLDg2g7TwRabUmlGrQuvitCvCUtCV5lm3WubiISlIXKQ9hMzbqe8MUEUz/9rTL3rL2sFMu44ws1mY7pBCBQUII1PTZVRQ2LQPC04taKn5qMhl0+PJowG2sRA8gGkLDXZq43HFR47/CKk6zzTXHj/4ahq0vN7VwwcTSe+uL09lvAeP15reaQ+pq08rzJQo6j6MOq0B0XRqKmLwvw99md4I+EWcYvMATG+Evy99qf4W5D+97wERhGmLi6QbMghnyv00vPEo5AfTlaV+T5bZ7WKqslQJ9reYvj4MrNrU9aHiRyg1fyyGr5nel42Bs2mupmvTvA7YNJ3dFJn/WeiL26XF3Q6KkNmd+oHNPFu4GpDgbJHR2+WSsMuY4uXLng+d4sCJ50O+1Du+m5tsneH50ESoSF/wjG/1t0g84+c+9jWGkfWL6PqyBNQow8H+kn6a/HeO3G1nLeEPyfHTfGlfm5roayu99CTSRE6rp46v7S/mL+WvUZOcpO5NFNn+0r+cz9t/lZPJVDncItfnnSpuMQklxC1sCpR/DyfiEpMbt/hrIQTr/njzBA7ybLGnSYgIIb/vR5gc6o0kYoT8ffW7IlvDYz/CcMUdYiJFWL8OJftmJLJ9GKgqNkEzKtI6UevMfbW8IkMonKMASWqIRREZQnBg2D7v7mcRyRBSPSQlgsnWo8AiMoQNWMEp6zWIABEiBMsun6rhROMURITwKZxP5sAaWRDFYq3xY2YdTIiQAj/1LbNGnyxiRILQrNCswtRRwFUev1tttseMsp0VIilCY9zjna2Hz9/mJpPiBAjzi7SVyQ7Y3kXb8SWpP2YckRwh5JfYijtElIyQNbPuLytU7v352HOV6ZElBRKIGCFgq71er5q9iZ1FiQjZDfhG5apQeImaitrZPXZ/wFL+262yrmn61tlk3qMkhPy/4AvJB5Ur10+maOWtF5XMM0uIsO7G/uhR1mYhJiUhrMCFU44r2854WvdVrjQJ5xBq/B3Ed9xuZB8uCWH+NZQyL5cs3STJzTe93ITuLzKEez6rLaYYTCLFI+TPoEpq79o78HKvmiLrLIKIELLn/gAKyd25CEq4JQtvWqhN2yXU3+Py+Rys+pyfwDNOhDDQHcyw27JdZ6OSKg5sIjOp7Hzf2G3rZg57/+LBVCVNuAuE9irrgHEI+VdInEH+n8Eh0gJGy2xKESAEv4Yjw+OsyTdxCEstb4DRTCCTQs7aVJsAYb4ZAoi9Fk5EMQgrSBF4OVwdSt3JNqvJCPkzXORUmskGMRoheIWN0Jr3b8zllJqZ9kYywmoLN3BWr3w0wkArQIv07vy7m82POxZ4jbQTKToTiQi5a3Q/DL2TsPI4i0CNRAjeh5dQ7T5lBYHjgPiDxbVkDiLuAL20l4iw5CsJff6z5xvWsrR/j0SIacWgecJF+L2t0BKRqSFU1nQJKVmQhJB96RNpzFnVQ1yOKq+VASF4FpIthz2W4zjBUvZ87+r0At8rCPACxwP7S3ZvE1bOHXsRsiSEe4FQuPYM6RvSTy9tohCGCiQqMz9TgzcfdnZ2XlhXSHj8VQC+OvfH+c4uVa1WqlXq7bluMfuJy88JCE0nvI9GBxuuelRepu7QG4WwGGBS9bsT3e4Nypw2IhtK5wsbhxCBJOt6Wde9bqJjd/ITEB44rmDGtb2bT71Oy0rqUHwUwr0Akw59x99X2DIhbOOsGXWFT3HLUSbcCnJndtWr0L71vWfFMe9TSpsIhP7wXYjUncC5G3DiwfrqOCajyi02FYuQ/9ZZ9c4jxGH64emh+7WOK82UHiHrVULCktJH+h/y4sHxzbYen8KlPQAECEsuku2nCEL17Z63oqN0AjUCYSGxTUHZVb/ci1MNey/RPyfrBAid4uGw1EgFvQe4lX/s8X8/lY8fj5CPrHCvHzpYnN5K7AVBBWxD9jgu8ziEnr32vFTyIWQ5L6Io7aQx+vEIxVUaR+pos1FbdM5QVsG5YCwzkpr5RISz+87EyrMggJCq/9MTqP9MYb7hETYwb61cXj0qGk9m66uWXNXMVy6S1U72ygjEVTNzo4aLLBVESIkvvf6ZKbqgYhEGGnVYs7pfsV0XoF5vuwjBI9LOqONaIkLXntEqbqFtGyG8oY/o6DJ5ig0OIXgUXkL5MaJpObPSlQyvUQsXiIyRmBiOZVaSEVbs9g/lYqB0uFWTBxGoh8TeNxzCKobx/BktJhebCK3OKUyz3dJHzZPHP8SoDAKEor1KMh4hv+T9bIvUfAsj5GszdIjUXR9XmJLI5NIH5hL2V4qFQlHkQExzOOnXZIRO5FdaxiKkeK/ClrJA6CgKIWxs4Go9a/5jBHjcsVjJQsT85OL/KXSb3aWfkhFyP9iffcFjEVLcscsk6r/IBGoQYbWM1d3B/kridwp9nrO75ypvkD16ENXwp0PApa4wNY4iPoQPHZ5kv3Pfj7C5ewAh+AX/eiP/uYxfGpltGfkFCNBXJAssR6gPjUCWuu0H+7kIhFRlxl3FEVEJlABCpwJdkKQuurGtGLuxD/kNhVYDVcD4j3iB6pS3irVLqzascjUKIVXx/EehWnAkCKM6A0hdpFhFweREWNzBUFrat4EWb/jO08y/Caw2qmS/vtYDdfQghiAEe+5WJ+oSGkAIG0FGkNfbJGeWald+BYbEUUOuWp+GdEjZfuSIvliETtMX+WsQtYZIUacPJLImgJA7iURIv2E5sVirFYrL5iLBRiBmdyRl07eIIkZhMB/zZH4ap92StM771vAzukk4ex/IRDlMQYTRa0jL72+2W+PhuG2KErNPntXDy1dJGRwMQ38pbSDsFF/d85EznVw0Qkq4hs9gromKcgT34W40Qtp3Z9E80ZqylJa/8kYCledhJm2ifJxQvcXexF02BiHFnm1fbp9Rb0i6gga1xe8xCH1kFpGxmEraydVtfLnCdthuk33pwAkI7d3XrsYhpHixKBYPjU+lRkj9SghQMX28zraRX9Z4CoiNs22cJ8rfWyEBoW0wyAcAVTofMFIzf0hLBE73IMIVwl6g1uyBjw5L6meFvS28o4356OOlhAqtf1p/dFpA2/QxDzDsCJZUWk72EAcRFqLtSpRaduPd+r8diJ3IOlmB6tUJ9UutwqetXuUWecQhNqUGRoqTy1QHEYq44KSfVPnywu0sXL1JXPSXfk5KqsDzsS+PX9Z5n91wtb6BW8T3Q4IyN0GE3HWsU1DqNLvrB0UkI4M9S+g7wwQuViTFLUC+URH8pkfn6TZWpsAgTmJx3NDpqRLjlWDam41iMJWOP4hvGB5sx0KWT+OLXh5+rzPY+tClT7QU38cOgxAbQ4ek6BdfFXFPA5UrZFaUdsARGUyzJ0O4jOxqZf+XcLMbk6B/tZygMUIIEVeprN0+fPjQDK+o2ulxKTJbSHg/MnlblbX+UnCGghnMRAjNjpsOjX82uEQ7wH2u1KSl8/jDftiLYffpYvqbc9VKPp+vzF3t7Ax62DxWwFqGE6gu7OzsfDOYq/wSdJZrwbt1RAgNXefRNmxRqITrWMOBXzGGNRkrbMIITVnTOZ1zbwQDXhDwJdRm5553zyxzhofRb760GZKsD4PcRYIQPECMW3X9LfxnhFV9sAczrsdEHELjjKac7pEU0gPHxtwyM64zga+shmxS6Zd0VeftJ6ESXf/JFGXqK+wrNWTDpIgTNjhv4vK3ZIUCbQurtSxwOVHMF3D9ysrpOgfYZKZEOnRu98vAX9ETPhgaI66HEtbnTehPFs4toaRtrM0/fN08xERzpHDpZBKEDcT+Y75+Y30h4/tGwqsgGzFH4YluduWuLLmiKFHBNUztcZK8NtRb1PrZsd/wndshR8ddMp3s7prQC2tPVffWksG8FAHCHBqf/fDMUY0tvESB9cZj7pxMeDsPNLb8y6du/9vT1cpLjDYmydxDNjRzsOg+Gy9rwEdDYzyL3FkT3z8sdD2xp5YX/7ePSEFsrl0yQvAYmbXDFY9NuviDROl5XJ705Dcs2V8WH5YhXV79uOJLz9bruM8nI/QF93bZK3fOolaqpMVc/rqHO6RAECtVg0qceG0bqLo573gJR5CbiEyTXKN6rvaXdvAyk7uKMgio+7wly4t7a9bLS00zZ+QIP2YiQn6AqJ1m3ulvB+k2AkalbFh1EQ6N+0LIlc62NIudlJmf4SJIG3i+SUSINBiklWue4ve96HbEJX7+hUKPsab5/SAUisWDq5abZLD51BT2qxE1qxMRVhDj3Wzy2vP0P/YMRVllBSLOGJMjFJffjTR3lqX+g4JZ7+GwEfH5xDM+esnZfCvRkzxRnicY5otoDzcxwuoMoh7U0UaRNRPGoqt1JOeXes+zuNLz6NFS1H1rOAuvsRbBpAi9LCbo5BhUef4jFH3taA2chLCCZHnr1t5CLIByBO+D3phWsG2WJ0XI3VhzqyjDmeMib92JprVn0eeZBIRIMyw3fJbz2FR6HDF1gqE2se6qibm0N5LHo9fzN28r5nG/AM9yTFyIPQGhgNx4ctxP4FePUbajAr+lEZ6HJ5c0xVqhKObs7hJ1GFqMT5Mg6DPjkNv6unbkyZqo+5Yw9R7XZvme62LAsCYTnweSgPBHhEnfOKyALmyoWaxDMC9kJqxN7hkhNLgW4320CT1KbjyAnhkKQxQOjSJt7GVDY4S36T0jNCY7KR8rIQsaYdKmlwJR8XJY1EGUFDNd4CGFed/VW/bWki7txiOsIM46pGMyegkjuqRSBacx7r0+TWICSHyU+wXCpIhfBtUhkV3bzSSJkML8i1XgERY9hH10rZA4BjOI5JLKoSGJAkD+YgiRTAnJx29ILCoGIThjQm2W2fkvjfCBjRAX1qXAKxfI2OcERfKQhvjLSCbBs2TABc7O2AijziX3Tc6Owsh1SG7AQgoEVnPubaG4qlhgTw4eIkWnmhlpC6JJiVuzz8mYJnDwFR0XRjOodEqWH1zqxy6FsBO6WNGiraqC91UkKYnMEniwOOQh/tYEaJyXZbl8ES6MWdgpa1p5N+GyxcGh7kvoA0uKvYb0aupbYVnIyyFnHkVMKVeq10u4BTZ/kdzfyR/OK5oXK0yEzBdZxIIXc3kduS8i61KkL1hhNym2KrS2pt9uwlfDQNqcvvgG9i0cytnc91V1LorEXTTphsl6pZ+Y+KrtMHdqQbeWiDvgZSGhsehPZVEWG5nLXRAQyC85HhG3njezulQQ2amQWGwshCOo+kKjOK0BC0urLsegdfVb2zNToe22jAsySnJ7SgP2W/+tvRGm2G7ii/e3QB7991/D/wdArC5/crV4P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10" name="Picture 10" descr="https://disabilities.uchicago.edu/sites/disabilities.uchicago.edu/files/styles/homefeature/public/uploads/images/StudentDisabilityServices_header3.jpg?itok=kaSZdaD1"/>
          <p:cNvPicPr>
            <a:picLocks noChangeAspect="1" noChangeArrowheads="1"/>
          </p:cNvPicPr>
          <p:nvPr/>
        </p:nvPicPr>
        <p:blipFill>
          <a:blip r:embed="rId4" cstate="print"/>
          <a:srcRect/>
          <a:stretch>
            <a:fillRect/>
          </a:stretch>
        </p:blipFill>
        <p:spPr bwMode="auto">
          <a:xfrm>
            <a:off x="5562600" y="5257800"/>
            <a:ext cx="2933700" cy="1600200"/>
          </a:xfrm>
          <a:prstGeom prst="rect">
            <a:avLst/>
          </a:prstGeom>
          <a:noFill/>
          <a:ln w="38100">
            <a:solidFill>
              <a:schemeClr val="tx1"/>
            </a:solidFill>
          </a:ln>
        </p:spPr>
      </p:pic>
      <p:pic>
        <p:nvPicPr>
          <p:cNvPr id="51212" name="Picture 12" descr="http://www.thelakewoodscoop.com/news/wp-content/uploads/2013/09/overturn-nh-x-70.jpg"/>
          <p:cNvPicPr>
            <a:picLocks noChangeAspect="1" noChangeArrowheads="1"/>
          </p:cNvPicPr>
          <p:nvPr/>
        </p:nvPicPr>
        <p:blipFill>
          <a:blip r:embed="rId5" cstate="print"/>
          <a:srcRect/>
          <a:stretch>
            <a:fillRect/>
          </a:stretch>
        </p:blipFill>
        <p:spPr bwMode="auto">
          <a:xfrm>
            <a:off x="5887587" y="3581400"/>
            <a:ext cx="2819400" cy="1752600"/>
          </a:xfrm>
          <a:prstGeom prst="rect">
            <a:avLst/>
          </a:prstGeom>
          <a:noFill/>
          <a:ln w="38100">
            <a:solidFill>
              <a:schemeClr val="tx1"/>
            </a:solidFill>
          </a:ln>
        </p:spPr>
      </p:pic>
      <p:pic>
        <p:nvPicPr>
          <p:cNvPr id="51214" name="Picture 14" descr="Hollywood Farmers Market"/>
          <p:cNvPicPr>
            <a:picLocks noChangeAspect="1" noChangeArrowheads="1"/>
          </p:cNvPicPr>
          <p:nvPr/>
        </p:nvPicPr>
        <p:blipFill>
          <a:blip r:embed="rId6" cstate="print"/>
          <a:srcRect/>
          <a:stretch>
            <a:fillRect/>
          </a:stretch>
        </p:blipFill>
        <p:spPr bwMode="auto">
          <a:xfrm>
            <a:off x="6116187" y="1676400"/>
            <a:ext cx="2743200" cy="2057400"/>
          </a:xfrm>
          <a:prstGeom prst="rect">
            <a:avLst/>
          </a:prstGeom>
          <a:noFill/>
          <a:ln w="38100">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0" y="-119063"/>
            <a:ext cx="9144000" cy="6977063"/>
          </a:xfrm>
          <a:prstGeom prst="rect">
            <a:avLst/>
          </a:prstGeom>
          <a:noFill/>
          <a:ln w="9525">
            <a:noFill/>
            <a:miter lim="800000"/>
            <a:headEnd/>
            <a:tailEnd/>
          </a:ln>
          <a:effectLst/>
        </p:spPr>
      </p:pic>
      <p:sp>
        <p:nvSpPr>
          <p:cNvPr id="2" name="Title 1"/>
          <p:cNvSpPr>
            <a:spLocks noGrp="1"/>
          </p:cNvSpPr>
          <p:nvPr>
            <p:ph type="title"/>
          </p:nvPr>
        </p:nvSpPr>
        <p:spPr>
          <a:xfrm>
            <a:off x="914400" y="2286000"/>
            <a:ext cx="7467600" cy="1143000"/>
          </a:xfrm>
        </p:spPr>
        <p:txBody>
          <a:bodyPr/>
          <a:lstStyle/>
          <a:p>
            <a:pPr algn="ctr"/>
            <a:r>
              <a:rPr lang="en-US" b="1" dirty="0"/>
              <a:t>Asking the WHY?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Situational Awareness</a:t>
            </a:r>
          </a:p>
        </p:txBody>
      </p:sp>
      <p:sp>
        <p:nvSpPr>
          <p:cNvPr id="3" name="Content Placeholder 2"/>
          <p:cNvSpPr>
            <a:spLocks noGrp="1"/>
          </p:cNvSpPr>
          <p:nvPr>
            <p:ph idx="1"/>
          </p:nvPr>
        </p:nvSpPr>
        <p:spPr>
          <a:xfrm>
            <a:off x="228600" y="1371600"/>
            <a:ext cx="4038600" cy="5029200"/>
          </a:xfrm>
        </p:spPr>
        <p:txBody>
          <a:bodyPr>
            <a:normAutofit fontScale="92500" lnSpcReduction="20000"/>
          </a:bodyPr>
          <a:lstStyle/>
          <a:p>
            <a:r>
              <a:rPr lang="en-US" dirty="0"/>
              <a:t>Notification of appropriate personnel;</a:t>
            </a:r>
          </a:p>
          <a:p>
            <a:r>
              <a:rPr lang="en-US" dirty="0"/>
              <a:t>Response coordination for effective management of situation;</a:t>
            </a:r>
          </a:p>
          <a:p>
            <a:r>
              <a:rPr lang="en-US" dirty="0"/>
              <a:t>Public messaging and expected action;</a:t>
            </a:r>
          </a:p>
          <a:p>
            <a:r>
              <a:rPr lang="en-US" dirty="0"/>
              <a:t>Short and long-term impacts to our community.</a:t>
            </a:r>
          </a:p>
        </p:txBody>
      </p:sp>
      <p:pic>
        <p:nvPicPr>
          <p:cNvPr id="5" name="Picture 4" descr="sa-3.jpg"/>
          <p:cNvPicPr>
            <a:picLocks noChangeAspect="1"/>
          </p:cNvPicPr>
          <p:nvPr/>
        </p:nvPicPr>
        <p:blipFill>
          <a:blip r:embed="rId3" cstate="print"/>
          <a:stretch>
            <a:fillRect/>
          </a:stretch>
        </p:blipFill>
        <p:spPr>
          <a:xfrm>
            <a:off x="4267200" y="1752600"/>
            <a:ext cx="4676775" cy="320992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Examples</a:t>
            </a:r>
          </a:p>
        </p:txBody>
      </p:sp>
      <p:sp>
        <p:nvSpPr>
          <p:cNvPr id="3" name="Content Placeholder 2"/>
          <p:cNvSpPr>
            <a:spLocks noGrp="1"/>
          </p:cNvSpPr>
          <p:nvPr>
            <p:ph idx="1"/>
          </p:nvPr>
        </p:nvSpPr>
        <p:spPr>
          <a:xfrm>
            <a:off x="304800" y="1600200"/>
            <a:ext cx="6172200" cy="4525963"/>
          </a:xfrm>
        </p:spPr>
        <p:txBody>
          <a:bodyPr/>
          <a:lstStyle/>
          <a:p>
            <a:r>
              <a:rPr lang="en-US" dirty="0"/>
              <a:t>Water main break, contamination, water loss;</a:t>
            </a:r>
          </a:p>
          <a:p>
            <a:r>
              <a:rPr lang="en-US" dirty="0"/>
              <a:t>Shelter-in-place;</a:t>
            </a:r>
          </a:p>
          <a:p>
            <a:r>
              <a:rPr lang="en-US" dirty="0"/>
              <a:t>Active Shooter event;</a:t>
            </a:r>
          </a:p>
          <a:p>
            <a:r>
              <a:rPr lang="en-US" dirty="0"/>
              <a:t>Fire;</a:t>
            </a:r>
          </a:p>
          <a:p>
            <a:r>
              <a:rPr lang="en-US" dirty="0"/>
              <a:t>Flooding;</a:t>
            </a:r>
          </a:p>
          <a:p>
            <a:r>
              <a:rPr lang="en-US" dirty="0"/>
              <a:t>Hazardous Materials;</a:t>
            </a:r>
          </a:p>
          <a:p>
            <a:r>
              <a:rPr lang="en-US" dirty="0"/>
              <a:t>Terrorism.</a:t>
            </a:r>
          </a:p>
          <a:p>
            <a:endParaRPr lang="en-US" dirty="0"/>
          </a:p>
        </p:txBody>
      </p:sp>
      <p:pic>
        <p:nvPicPr>
          <p:cNvPr id="41986" name="Picture 2" descr="http://thenypost.files.wordpress.com/2013/08/mg_7255154235.jpg"/>
          <p:cNvPicPr>
            <a:picLocks noChangeAspect="1" noChangeArrowheads="1"/>
          </p:cNvPicPr>
          <p:nvPr/>
        </p:nvPicPr>
        <p:blipFill>
          <a:blip r:embed="rId2" cstate="print"/>
          <a:srcRect/>
          <a:stretch>
            <a:fillRect/>
          </a:stretch>
        </p:blipFill>
        <p:spPr bwMode="auto">
          <a:xfrm>
            <a:off x="6096000" y="228600"/>
            <a:ext cx="2838450" cy="2133600"/>
          </a:xfrm>
          <a:prstGeom prst="rect">
            <a:avLst/>
          </a:prstGeom>
          <a:noFill/>
          <a:ln w="38100">
            <a:solidFill>
              <a:schemeClr val="bg1"/>
            </a:solidFill>
          </a:ln>
        </p:spPr>
      </p:pic>
      <p:pic>
        <p:nvPicPr>
          <p:cNvPr id="41988" name="Picture 4" descr="http://cdn.thewire.com/media/old_wire/img/upload/2013/04/19/AP621093674980/lead_large.jpg"/>
          <p:cNvPicPr>
            <a:picLocks noChangeAspect="1" noChangeArrowheads="1"/>
          </p:cNvPicPr>
          <p:nvPr/>
        </p:nvPicPr>
        <p:blipFill>
          <a:blip r:embed="rId3" cstate="print"/>
          <a:srcRect/>
          <a:stretch>
            <a:fillRect/>
          </a:stretch>
        </p:blipFill>
        <p:spPr bwMode="auto">
          <a:xfrm>
            <a:off x="5486400" y="2133600"/>
            <a:ext cx="3534633" cy="2209800"/>
          </a:xfrm>
          <a:prstGeom prst="rect">
            <a:avLst/>
          </a:prstGeom>
          <a:noFill/>
          <a:ln w="38100">
            <a:solidFill>
              <a:schemeClr val="bg1"/>
            </a:solidFill>
          </a:ln>
        </p:spPr>
      </p:pic>
      <p:pic>
        <p:nvPicPr>
          <p:cNvPr id="41990" name="Picture 6" descr="http://www.anonlineindia.com/images/terrorism-2.jpg"/>
          <p:cNvPicPr>
            <a:picLocks noChangeAspect="1" noChangeArrowheads="1"/>
          </p:cNvPicPr>
          <p:nvPr/>
        </p:nvPicPr>
        <p:blipFill>
          <a:blip r:embed="rId4" cstate="print"/>
          <a:srcRect/>
          <a:stretch>
            <a:fillRect/>
          </a:stretch>
        </p:blipFill>
        <p:spPr bwMode="auto">
          <a:xfrm>
            <a:off x="4953000" y="4191000"/>
            <a:ext cx="3826154" cy="2209800"/>
          </a:xfrm>
          <a:prstGeom prst="rect">
            <a:avLst/>
          </a:prstGeom>
          <a:noFill/>
          <a:ln w="38100">
            <a:solidFill>
              <a:schemeClr val="bg1"/>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431" name="Picture 76" descr="SendingMessage_Gray.gif"/>
          <p:cNvPicPr>
            <a:picLocks noChangeAspect="1"/>
          </p:cNvPicPr>
          <p:nvPr/>
        </p:nvPicPr>
        <p:blipFill>
          <a:blip r:embed="rId3" cstate="print"/>
          <a:srcRect/>
          <a:stretch>
            <a:fillRect/>
          </a:stretch>
        </p:blipFill>
        <p:spPr bwMode="auto">
          <a:xfrm>
            <a:off x="15875" y="2963863"/>
            <a:ext cx="2544763" cy="692150"/>
          </a:xfrm>
          <a:prstGeom prst="rect">
            <a:avLst/>
          </a:prstGeom>
          <a:noFill/>
          <a:ln w="9525">
            <a:noFill/>
            <a:miter lim="800000"/>
            <a:headEnd/>
            <a:tailEnd/>
          </a:ln>
        </p:spPr>
      </p:pic>
      <p:pic>
        <p:nvPicPr>
          <p:cNvPr id="14466" name="Picture 130"/>
          <p:cNvPicPr>
            <a:picLocks noChangeAspect="1" noChangeArrowheads="1"/>
          </p:cNvPicPr>
          <p:nvPr/>
        </p:nvPicPr>
        <p:blipFill>
          <a:blip r:embed="rId4" cstate="print"/>
          <a:srcRect/>
          <a:stretch>
            <a:fillRect/>
          </a:stretch>
        </p:blipFill>
        <p:spPr bwMode="auto">
          <a:xfrm>
            <a:off x="0" y="2943225"/>
            <a:ext cx="2057400" cy="714375"/>
          </a:xfrm>
          <a:prstGeom prst="rect">
            <a:avLst/>
          </a:prstGeom>
          <a:noFill/>
          <a:ln w="9525">
            <a:noFill/>
            <a:miter lim="800000"/>
            <a:headEnd/>
            <a:tailEnd/>
          </a:ln>
        </p:spPr>
      </p:pic>
      <p:grpSp>
        <p:nvGrpSpPr>
          <p:cNvPr id="2" name="Group 145"/>
          <p:cNvGrpSpPr>
            <a:grpSpLocks/>
          </p:cNvGrpSpPr>
          <p:nvPr/>
        </p:nvGrpSpPr>
        <p:grpSpPr bwMode="auto">
          <a:xfrm>
            <a:off x="2430463" y="5314950"/>
            <a:ext cx="992187" cy="663575"/>
            <a:chOff x="2429897" y="5355904"/>
            <a:chExt cx="992222" cy="663527"/>
          </a:xfrm>
        </p:grpSpPr>
        <p:pic>
          <p:nvPicPr>
            <p:cNvPr id="21634" name="Picture 48" descr="Communication-Icons-2008_26.gif"/>
            <p:cNvPicPr>
              <a:picLocks noChangeAspect="1"/>
            </p:cNvPicPr>
            <p:nvPr/>
          </p:nvPicPr>
          <p:blipFill>
            <a:blip r:embed="rId5" cstate="print">
              <a:clrChange>
                <a:clrFrom>
                  <a:srgbClr val="FFFFFF"/>
                </a:clrFrom>
                <a:clrTo>
                  <a:srgbClr val="FFFFFF">
                    <a:alpha val="0"/>
                  </a:srgbClr>
                </a:clrTo>
              </a:clrChange>
              <a:lum bright="40000"/>
            </a:blip>
            <a:srcRect/>
            <a:stretch>
              <a:fillRect/>
            </a:stretch>
          </p:blipFill>
          <p:spPr bwMode="auto">
            <a:xfrm>
              <a:off x="2611696" y="5355904"/>
              <a:ext cx="652984" cy="592586"/>
            </a:xfrm>
            <a:prstGeom prst="rect">
              <a:avLst/>
            </a:prstGeom>
            <a:noFill/>
            <a:ln w="9525">
              <a:noFill/>
              <a:miter lim="800000"/>
              <a:headEnd/>
              <a:tailEnd/>
            </a:ln>
          </p:spPr>
        </p:pic>
        <p:sp>
          <p:nvSpPr>
            <p:cNvPr id="54" name="TextBox 53"/>
            <p:cNvSpPr txBox="1"/>
            <p:nvPr/>
          </p:nvSpPr>
          <p:spPr>
            <a:xfrm>
              <a:off x="2429897" y="5773387"/>
              <a:ext cx="992222" cy="246044"/>
            </a:xfrm>
            <a:prstGeom prst="rect">
              <a:avLst/>
            </a:prstGeom>
            <a:noFill/>
          </p:spPr>
          <p:txBody>
            <a:bodyPr>
              <a:spAutoFit/>
            </a:bodyPr>
            <a:lstStyle/>
            <a:p>
              <a:pPr algn="ctr">
                <a:defRPr/>
              </a:pPr>
              <a:r>
                <a:rPr lang="en-US" sz="1000" b="1" dirty="0">
                  <a:solidFill>
                    <a:schemeClr val="bg1">
                      <a:lumMod val="75000"/>
                    </a:schemeClr>
                  </a:solidFill>
                  <a:latin typeface="+mj-lt"/>
                </a:rPr>
                <a:t>text message</a:t>
              </a:r>
            </a:p>
          </p:txBody>
        </p:sp>
      </p:grpSp>
      <p:grpSp>
        <p:nvGrpSpPr>
          <p:cNvPr id="3" name="Group 146"/>
          <p:cNvGrpSpPr>
            <a:grpSpLocks/>
          </p:cNvGrpSpPr>
          <p:nvPr/>
        </p:nvGrpSpPr>
        <p:grpSpPr bwMode="auto">
          <a:xfrm>
            <a:off x="4848225" y="5240338"/>
            <a:ext cx="1206500" cy="744537"/>
            <a:chOff x="4848854" y="5281819"/>
            <a:chExt cx="1206230" cy="744096"/>
          </a:xfrm>
        </p:grpSpPr>
        <p:pic>
          <p:nvPicPr>
            <p:cNvPr id="21632" name="Picture 54" descr="Communication-Icons-2008_33.gif"/>
            <p:cNvPicPr>
              <a:picLocks noChangeAspect="1"/>
            </p:cNvPicPr>
            <p:nvPr/>
          </p:nvPicPr>
          <p:blipFill>
            <a:blip r:embed="rId6" cstate="print">
              <a:clrChange>
                <a:clrFrom>
                  <a:srgbClr val="FFFFFF"/>
                </a:clrFrom>
                <a:clrTo>
                  <a:srgbClr val="FFFFFF">
                    <a:alpha val="0"/>
                  </a:srgbClr>
                </a:clrTo>
              </a:clrChange>
              <a:lum bright="40000"/>
            </a:blip>
            <a:srcRect/>
            <a:stretch>
              <a:fillRect/>
            </a:stretch>
          </p:blipFill>
          <p:spPr bwMode="auto">
            <a:xfrm>
              <a:off x="5137171" y="5281819"/>
              <a:ext cx="584609" cy="648425"/>
            </a:xfrm>
            <a:prstGeom prst="rect">
              <a:avLst/>
            </a:prstGeom>
            <a:noFill/>
            <a:ln w="9525">
              <a:noFill/>
              <a:miter lim="800000"/>
              <a:headEnd/>
              <a:tailEnd/>
            </a:ln>
          </p:spPr>
        </p:pic>
        <p:sp>
          <p:nvSpPr>
            <p:cNvPr id="67" name="TextBox 66"/>
            <p:cNvSpPr txBox="1"/>
            <p:nvPr/>
          </p:nvSpPr>
          <p:spPr>
            <a:xfrm>
              <a:off x="4848854" y="5779999"/>
              <a:ext cx="1206230" cy="245916"/>
            </a:xfrm>
            <a:prstGeom prst="rect">
              <a:avLst/>
            </a:prstGeom>
            <a:noFill/>
          </p:spPr>
          <p:txBody>
            <a:bodyPr>
              <a:spAutoFit/>
            </a:bodyPr>
            <a:lstStyle/>
            <a:p>
              <a:pPr algn="ctr">
                <a:defRPr/>
              </a:pPr>
              <a:r>
                <a:rPr lang="en-US" sz="1000" b="1" dirty="0">
                  <a:solidFill>
                    <a:schemeClr val="bg1">
                      <a:lumMod val="75000"/>
                    </a:schemeClr>
                  </a:solidFill>
                  <a:latin typeface="+mj-lt"/>
                </a:rPr>
                <a:t>instant message</a:t>
              </a:r>
            </a:p>
          </p:txBody>
        </p:sp>
      </p:grpSp>
      <p:grpSp>
        <p:nvGrpSpPr>
          <p:cNvPr id="4" name="Group 147"/>
          <p:cNvGrpSpPr>
            <a:grpSpLocks/>
          </p:cNvGrpSpPr>
          <p:nvPr/>
        </p:nvGrpSpPr>
        <p:grpSpPr bwMode="auto">
          <a:xfrm>
            <a:off x="6169025" y="5187950"/>
            <a:ext cx="992188" cy="812800"/>
            <a:chOff x="6168563" y="5228688"/>
            <a:chExt cx="992222" cy="813442"/>
          </a:xfrm>
        </p:grpSpPr>
        <p:pic>
          <p:nvPicPr>
            <p:cNvPr id="21630" name="Picture 45" descr="Communication-Icons-2008_35.gif"/>
            <p:cNvPicPr>
              <a:picLocks noChangeAspect="1"/>
            </p:cNvPicPr>
            <p:nvPr/>
          </p:nvPicPr>
          <p:blipFill>
            <a:blip r:embed="rId7" cstate="print">
              <a:clrChange>
                <a:clrFrom>
                  <a:srgbClr val="FFFFFF"/>
                </a:clrFrom>
                <a:clrTo>
                  <a:srgbClr val="FFFFFF">
                    <a:alpha val="0"/>
                  </a:srgbClr>
                </a:clrTo>
              </a:clrChange>
              <a:lum bright="40000"/>
            </a:blip>
            <a:srcRect/>
            <a:stretch>
              <a:fillRect/>
            </a:stretch>
          </p:blipFill>
          <p:spPr bwMode="auto">
            <a:xfrm>
              <a:off x="6350867" y="5228688"/>
              <a:ext cx="654124" cy="648426"/>
            </a:xfrm>
            <a:prstGeom prst="rect">
              <a:avLst/>
            </a:prstGeom>
            <a:noFill/>
            <a:ln w="9525">
              <a:noFill/>
              <a:miter lim="800000"/>
              <a:headEnd/>
              <a:tailEnd/>
            </a:ln>
          </p:spPr>
        </p:pic>
        <p:sp>
          <p:nvSpPr>
            <p:cNvPr id="75" name="TextBox 74"/>
            <p:cNvSpPr txBox="1"/>
            <p:nvPr/>
          </p:nvSpPr>
          <p:spPr>
            <a:xfrm>
              <a:off x="6168563" y="5795874"/>
              <a:ext cx="992222" cy="246256"/>
            </a:xfrm>
            <a:prstGeom prst="rect">
              <a:avLst/>
            </a:prstGeom>
            <a:noFill/>
          </p:spPr>
          <p:txBody>
            <a:bodyPr>
              <a:spAutoFit/>
            </a:bodyPr>
            <a:lstStyle/>
            <a:p>
              <a:pPr algn="ctr">
                <a:defRPr/>
              </a:pPr>
              <a:r>
                <a:rPr lang="en-US" sz="1000" b="1" dirty="0">
                  <a:solidFill>
                    <a:schemeClr val="bg1">
                      <a:lumMod val="75000"/>
                    </a:schemeClr>
                  </a:solidFill>
                  <a:latin typeface="+mj-lt"/>
                </a:rPr>
                <a:t>PDA</a:t>
              </a:r>
            </a:p>
          </p:txBody>
        </p:sp>
      </p:grpSp>
      <p:grpSp>
        <p:nvGrpSpPr>
          <p:cNvPr id="5" name="Group 103"/>
          <p:cNvGrpSpPr>
            <a:grpSpLocks/>
          </p:cNvGrpSpPr>
          <p:nvPr/>
        </p:nvGrpSpPr>
        <p:grpSpPr bwMode="auto">
          <a:xfrm>
            <a:off x="3652838" y="5281613"/>
            <a:ext cx="992187" cy="693737"/>
            <a:chOff x="3563557" y="5119721"/>
            <a:chExt cx="992222" cy="694141"/>
          </a:xfrm>
        </p:grpSpPr>
        <p:pic>
          <p:nvPicPr>
            <p:cNvPr id="21628" name="Picture 46" descr="Communication-Icons-2008_22.gif"/>
            <p:cNvPicPr>
              <a:picLocks noChangeAspect="1"/>
            </p:cNvPicPr>
            <p:nvPr/>
          </p:nvPicPr>
          <p:blipFill>
            <a:blip r:embed="rId8" cstate="print">
              <a:clrChange>
                <a:clrFrom>
                  <a:srgbClr val="FFFFFF"/>
                </a:clrFrom>
                <a:clrTo>
                  <a:srgbClr val="FFFFFF">
                    <a:alpha val="0"/>
                  </a:srgbClr>
                </a:clrTo>
              </a:clrChange>
              <a:lum bright="40000"/>
            </a:blip>
            <a:srcRect/>
            <a:stretch>
              <a:fillRect/>
            </a:stretch>
          </p:blipFill>
          <p:spPr bwMode="auto">
            <a:xfrm>
              <a:off x="3767578" y="5119721"/>
              <a:ext cx="585748" cy="592586"/>
            </a:xfrm>
            <a:prstGeom prst="rect">
              <a:avLst/>
            </a:prstGeom>
            <a:noFill/>
            <a:ln w="9525">
              <a:noFill/>
              <a:miter lim="800000"/>
              <a:headEnd/>
              <a:tailEnd/>
            </a:ln>
          </p:spPr>
        </p:pic>
        <p:sp>
          <p:nvSpPr>
            <p:cNvPr id="106" name="TextBox 105"/>
            <p:cNvSpPr txBox="1"/>
            <p:nvPr/>
          </p:nvSpPr>
          <p:spPr>
            <a:xfrm>
              <a:off x="3563557" y="5567657"/>
              <a:ext cx="992222" cy="246205"/>
            </a:xfrm>
            <a:prstGeom prst="rect">
              <a:avLst/>
            </a:prstGeom>
            <a:noFill/>
          </p:spPr>
          <p:txBody>
            <a:bodyPr>
              <a:spAutoFit/>
            </a:bodyPr>
            <a:lstStyle/>
            <a:p>
              <a:pPr algn="ctr">
                <a:defRPr/>
              </a:pPr>
              <a:r>
                <a:rPr lang="en-US" sz="1000" b="1" dirty="0">
                  <a:solidFill>
                    <a:schemeClr val="bg1">
                      <a:lumMod val="75000"/>
                    </a:schemeClr>
                  </a:solidFill>
                  <a:latin typeface="+mj-lt"/>
                </a:rPr>
                <a:t>email</a:t>
              </a:r>
            </a:p>
          </p:txBody>
        </p:sp>
      </p:grpSp>
      <p:grpSp>
        <p:nvGrpSpPr>
          <p:cNvPr id="6" name="Group 148"/>
          <p:cNvGrpSpPr>
            <a:grpSpLocks/>
          </p:cNvGrpSpPr>
          <p:nvPr/>
        </p:nvGrpSpPr>
        <p:grpSpPr bwMode="auto">
          <a:xfrm>
            <a:off x="7540625" y="5167313"/>
            <a:ext cx="992188" cy="814387"/>
            <a:chOff x="7540358" y="5208042"/>
            <a:chExt cx="992222" cy="814828"/>
          </a:xfrm>
        </p:grpSpPr>
        <p:pic>
          <p:nvPicPr>
            <p:cNvPr id="21626" name="Picture 55" descr="Communication-Icons-2008_34.gif"/>
            <p:cNvPicPr>
              <a:picLocks noChangeAspect="1"/>
            </p:cNvPicPr>
            <p:nvPr/>
          </p:nvPicPr>
          <p:blipFill>
            <a:blip r:embed="rId9" cstate="print">
              <a:clrChange>
                <a:clrFrom>
                  <a:srgbClr val="FFFFFF"/>
                </a:clrFrom>
                <a:clrTo>
                  <a:srgbClr val="FFFFFF">
                    <a:alpha val="0"/>
                  </a:srgbClr>
                </a:clrTo>
              </a:clrChange>
              <a:lum bright="40000"/>
            </a:blip>
            <a:srcRect/>
            <a:stretch>
              <a:fillRect/>
            </a:stretch>
          </p:blipFill>
          <p:spPr bwMode="auto">
            <a:xfrm>
              <a:off x="7605962" y="5208042"/>
              <a:ext cx="750989" cy="647286"/>
            </a:xfrm>
            <a:prstGeom prst="rect">
              <a:avLst/>
            </a:prstGeom>
            <a:noFill/>
            <a:ln w="9525">
              <a:noFill/>
              <a:miter lim="800000"/>
              <a:headEnd/>
              <a:tailEnd/>
            </a:ln>
          </p:spPr>
        </p:pic>
        <p:sp>
          <p:nvSpPr>
            <p:cNvPr id="116" name="TextBox 115"/>
            <p:cNvSpPr txBox="1"/>
            <p:nvPr/>
          </p:nvSpPr>
          <p:spPr>
            <a:xfrm>
              <a:off x="7540358" y="5776675"/>
              <a:ext cx="992222" cy="246195"/>
            </a:xfrm>
            <a:prstGeom prst="rect">
              <a:avLst/>
            </a:prstGeom>
            <a:noFill/>
          </p:spPr>
          <p:txBody>
            <a:bodyPr>
              <a:spAutoFit/>
            </a:bodyPr>
            <a:lstStyle/>
            <a:p>
              <a:pPr algn="ctr">
                <a:defRPr/>
              </a:pPr>
              <a:r>
                <a:rPr lang="en-US" sz="1000" b="1" dirty="0">
                  <a:solidFill>
                    <a:schemeClr val="bg1">
                      <a:lumMod val="75000"/>
                    </a:schemeClr>
                  </a:solidFill>
                  <a:latin typeface="+mj-lt"/>
                </a:rPr>
                <a:t>pager</a:t>
              </a:r>
            </a:p>
          </p:txBody>
        </p:sp>
      </p:grpSp>
      <p:grpSp>
        <p:nvGrpSpPr>
          <p:cNvPr id="7" name="Group 135"/>
          <p:cNvGrpSpPr>
            <a:grpSpLocks/>
          </p:cNvGrpSpPr>
          <p:nvPr/>
        </p:nvGrpSpPr>
        <p:grpSpPr bwMode="auto">
          <a:xfrm>
            <a:off x="6165850" y="4113213"/>
            <a:ext cx="992188" cy="804862"/>
            <a:chOff x="6165324" y="4154360"/>
            <a:chExt cx="992222" cy="804760"/>
          </a:xfrm>
        </p:grpSpPr>
        <p:pic>
          <p:nvPicPr>
            <p:cNvPr id="21624" name="Picture 50" descr="Communication-Icons-2008_29.gif"/>
            <p:cNvPicPr>
              <a:picLocks noChangeAspect="1"/>
            </p:cNvPicPr>
            <p:nvPr/>
          </p:nvPicPr>
          <p:blipFill>
            <a:blip r:embed="rId10" cstate="print">
              <a:clrChange>
                <a:clrFrom>
                  <a:srgbClr val="FFFFFF"/>
                </a:clrFrom>
                <a:clrTo>
                  <a:srgbClr val="FFFFFF">
                    <a:alpha val="0"/>
                  </a:srgbClr>
                </a:clrTo>
              </a:clrChange>
              <a:lum bright="40000"/>
            </a:blip>
            <a:srcRect/>
            <a:stretch>
              <a:fillRect/>
            </a:stretch>
          </p:blipFill>
          <p:spPr bwMode="auto">
            <a:xfrm>
              <a:off x="6374004" y="4154360"/>
              <a:ext cx="584609" cy="731615"/>
            </a:xfrm>
            <a:prstGeom prst="rect">
              <a:avLst/>
            </a:prstGeom>
            <a:noFill/>
            <a:ln w="9525">
              <a:noFill/>
              <a:miter lim="800000"/>
              <a:headEnd/>
              <a:tailEnd/>
            </a:ln>
          </p:spPr>
        </p:pic>
        <p:sp>
          <p:nvSpPr>
            <p:cNvPr id="70" name="TextBox 69"/>
            <p:cNvSpPr txBox="1"/>
            <p:nvPr/>
          </p:nvSpPr>
          <p:spPr>
            <a:xfrm>
              <a:off x="6165324" y="4713089"/>
              <a:ext cx="992222" cy="246031"/>
            </a:xfrm>
            <a:prstGeom prst="rect">
              <a:avLst/>
            </a:prstGeom>
            <a:noFill/>
          </p:spPr>
          <p:txBody>
            <a:bodyPr>
              <a:spAutoFit/>
            </a:bodyPr>
            <a:lstStyle/>
            <a:p>
              <a:pPr algn="ctr">
                <a:defRPr/>
              </a:pPr>
              <a:r>
                <a:rPr lang="en-US" sz="1000" b="1" dirty="0">
                  <a:solidFill>
                    <a:schemeClr val="bg1">
                      <a:lumMod val="75000"/>
                    </a:schemeClr>
                  </a:solidFill>
                  <a:latin typeface="+mj-lt"/>
                </a:rPr>
                <a:t>cell</a:t>
              </a:r>
            </a:p>
          </p:txBody>
        </p:sp>
      </p:grpSp>
      <p:grpSp>
        <p:nvGrpSpPr>
          <p:cNvPr id="8" name="Group 133"/>
          <p:cNvGrpSpPr>
            <a:grpSpLocks/>
          </p:cNvGrpSpPr>
          <p:nvPr/>
        </p:nvGrpSpPr>
        <p:grpSpPr bwMode="auto">
          <a:xfrm>
            <a:off x="3656013" y="4113213"/>
            <a:ext cx="992187" cy="814387"/>
            <a:chOff x="3655784" y="4154552"/>
            <a:chExt cx="992222" cy="814488"/>
          </a:xfrm>
        </p:grpSpPr>
        <p:pic>
          <p:nvPicPr>
            <p:cNvPr id="21622" name="Picture 50" descr="Communication-Icons-2008_29.gif"/>
            <p:cNvPicPr>
              <a:picLocks noChangeAspect="1"/>
            </p:cNvPicPr>
            <p:nvPr/>
          </p:nvPicPr>
          <p:blipFill>
            <a:blip r:embed="rId10" cstate="print">
              <a:clrChange>
                <a:clrFrom>
                  <a:srgbClr val="FFFFFF"/>
                </a:clrFrom>
                <a:clrTo>
                  <a:srgbClr val="FFFFFF">
                    <a:alpha val="0"/>
                  </a:srgbClr>
                </a:clrTo>
              </a:clrChange>
              <a:lum bright="40000"/>
            </a:blip>
            <a:srcRect/>
            <a:stretch>
              <a:fillRect/>
            </a:stretch>
          </p:blipFill>
          <p:spPr bwMode="auto">
            <a:xfrm>
              <a:off x="3864464" y="4154552"/>
              <a:ext cx="584609" cy="731615"/>
            </a:xfrm>
            <a:prstGeom prst="rect">
              <a:avLst/>
            </a:prstGeom>
            <a:noFill/>
            <a:ln w="9525">
              <a:noFill/>
              <a:miter lim="800000"/>
              <a:headEnd/>
              <a:tailEnd/>
            </a:ln>
          </p:spPr>
        </p:pic>
        <p:sp>
          <p:nvSpPr>
            <p:cNvPr id="103" name="TextBox 102"/>
            <p:cNvSpPr txBox="1"/>
            <p:nvPr/>
          </p:nvSpPr>
          <p:spPr>
            <a:xfrm>
              <a:off x="3655784" y="4722947"/>
              <a:ext cx="992222" cy="246093"/>
            </a:xfrm>
            <a:prstGeom prst="rect">
              <a:avLst/>
            </a:prstGeom>
            <a:noFill/>
          </p:spPr>
          <p:txBody>
            <a:bodyPr>
              <a:spAutoFit/>
            </a:bodyPr>
            <a:lstStyle/>
            <a:p>
              <a:pPr algn="ctr">
                <a:defRPr/>
              </a:pPr>
              <a:r>
                <a:rPr lang="en-US" sz="1000" b="1" dirty="0">
                  <a:solidFill>
                    <a:schemeClr val="bg1">
                      <a:lumMod val="75000"/>
                    </a:schemeClr>
                  </a:solidFill>
                  <a:latin typeface="+mj-lt"/>
                </a:rPr>
                <a:t>cell</a:t>
              </a:r>
            </a:p>
          </p:txBody>
        </p:sp>
      </p:grpSp>
      <p:grpSp>
        <p:nvGrpSpPr>
          <p:cNvPr id="9" name="Group 134"/>
          <p:cNvGrpSpPr>
            <a:grpSpLocks/>
          </p:cNvGrpSpPr>
          <p:nvPr/>
        </p:nvGrpSpPr>
        <p:grpSpPr bwMode="auto">
          <a:xfrm>
            <a:off x="4900613" y="4165600"/>
            <a:ext cx="992187" cy="762000"/>
            <a:chOff x="4900918" y="4206230"/>
            <a:chExt cx="992222" cy="762224"/>
          </a:xfrm>
        </p:grpSpPr>
        <p:pic>
          <p:nvPicPr>
            <p:cNvPr id="21620" name="Picture 47" descr="Communication-Icons-2008_24.gif"/>
            <p:cNvPicPr>
              <a:picLocks noChangeAspect="1"/>
            </p:cNvPicPr>
            <p:nvPr/>
          </p:nvPicPr>
          <p:blipFill>
            <a:blip r:embed="rId11" cstate="print">
              <a:clrChange>
                <a:clrFrom>
                  <a:srgbClr val="FFFFFF"/>
                </a:clrFrom>
                <a:clrTo>
                  <a:srgbClr val="FFFFFF">
                    <a:alpha val="0"/>
                  </a:srgbClr>
                </a:clrTo>
              </a:clrChange>
              <a:lum bright="40000"/>
            </a:blip>
            <a:srcRect/>
            <a:stretch>
              <a:fillRect/>
            </a:stretch>
          </p:blipFill>
          <p:spPr bwMode="auto">
            <a:xfrm>
              <a:off x="5025430" y="4206230"/>
              <a:ext cx="750989" cy="592586"/>
            </a:xfrm>
            <a:prstGeom prst="rect">
              <a:avLst/>
            </a:prstGeom>
            <a:noFill/>
            <a:ln w="9525">
              <a:noFill/>
              <a:miter lim="800000"/>
              <a:headEnd/>
              <a:tailEnd/>
            </a:ln>
          </p:spPr>
        </p:pic>
        <p:sp>
          <p:nvSpPr>
            <p:cNvPr id="112" name="TextBox 111"/>
            <p:cNvSpPr txBox="1"/>
            <p:nvPr/>
          </p:nvSpPr>
          <p:spPr>
            <a:xfrm>
              <a:off x="4900918" y="4722320"/>
              <a:ext cx="992222" cy="246134"/>
            </a:xfrm>
            <a:prstGeom prst="rect">
              <a:avLst/>
            </a:prstGeom>
            <a:noFill/>
          </p:spPr>
          <p:txBody>
            <a:bodyPr>
              <a:spAutoFit/>
            </a:bodyPr>
            <a:lstStyle/>
            <a:p>
              <a:pPr algn="ctr">
                <a:defRPr/>
              </a:pPr>
              <a:r>
                <a:rPr lang="en-US" sz="1000" b="1" dirty="0">
                  <a:solidFill>
                    <a:schemeClr val="bg1">
                      <a:lumMod val="75000"/>
                    </a:schemeClr>
                  </a:solidFill>
                  <a:latin typeface="+mj-lt"/>
                </a:rPr>
                <a:t>BlackBerry</a:t>
              </a:r>
            </a:p>
          </p:txBody>
        </p:sp>
      </p:grpSp>
      <p:grpSp>
        <p:nvGrpSpPr>
          <p:cNvPr id="10" name="Group 136"/>
          <p:cNvGrpSpPr>
            <a:grpSpLocks/>
          </p:cNvGrpSpPr>
          <p:nvPr/>
        </p:nvGrpSpPr>
        <p:grpSpPr bwMode="auto">
          <a:xfrm>
            <a:off x="7572375" y="4170363"/>
            <a:ext cx="992188" cy="773112"/>
            <a:chOff x="7572198" y="4211769"/>
            <a:chExt cx="992222" cy="772898"/>
          </a:xfrm>
        </p:grpSpPr>
        <p:pic>
          <p:nvPicPr>
            <p:cNvPr id="21618" name="Picture 53" descr="Communication-Icons-2008_32.gif"/>
            <p:cNvPicPr>
              <a:picLocks noChangeAspect="1"/>
            </p:cNvPicPr>
            <p:nvPr/>
          </p:nvPicPr>
          <p:blipFill>
            <a:blip r:embed="rId12" cstate="print">
              <a:clrChange>
                <a:clrFrom>
                  <a:srgbClr val="FFFFFF"/>
                </a:clrFrom>
                <a:clrTo>
                  <a:srgbClr val="FFFFFF">
                    <a:alpha val="0"/>
                  </a:srgbClr>
                </a:clrTo>
              </a:clrChange>
              <a:lum bright="40000"/>
            </a:blip>
            <a:srcRect/>
            <a:stretch>
              <a:fillRect/>
            </a:stretch>
          </p:blipFill>
          <p:spPr bwMode="auto">
            <a:xfrm>
              <a:off x="7698983" y="4211769"/>
              <a:ext cx="667799" cy="731616"/>
            </a:xfrm>
            <a:prstGeom prst="rect">
              <a:avLst/>
            </a:prstGeom>
            <a:noFill/>
            <a:ln w="9525">
              <a:noFill/>
              <a:miter lim="800000"/>
              <a:headEnd/>
              <a:tailEnd/>
            </a:ln>
          </p:spPr>
        </p:pic>
        <p:sp>
          <p:nvSpPr>
            <p:cNvPr id="115" name="TextBox 114"/>
            <p:cNvSpPr txBox="1"/>
            <p:nvPr/>
          </p:nvSpPr>
          <p:spPr>
            <a:xfrm>
              <a:off x="7572198" y="4738673"/>
              <a:ext cx="992222" cy="245994"/>
            </a:xfrm>
            <a:prstGeom prst="rect">
              <a:avLst/>
            </a:prstGeom>
            <a:noFill/>
          </p:spPr>
          <p:txBody>
            <a:bodyPr>
              <a:spAutoFit/>
            </a:bodyPr>
            <a:lstStyle/>
            <a:p>
              <a:pPr algn="ctr">
                <a:defRPr/>
              </a:pPr>
              <a:r>
                <a:rPr lang="en-US" sz="1000" b="1" dirty="0">
                  <a:solidFill>
                    <a:schemeClr val="bg1">
                      <a:lumMod val="75000"/>
                    </a:schemeClr>
                  </a:solidFill>
                  <a:latin typeface="+mj-lt"/>
                </a:rPr>
                <a:t>work </a:t>
              </a:r>
            </a:p>
          </p:txBody>
        </p:sp>
      </p:grpSp>
      <p:grpSp>
        <p:nvGrpSpPr>
          <p:cNvPr id="11" name="Group 120"/>
          <p:cNvGrpSpPr>
            <a:grpSpLocks/>
          </p:cNvGrpSpPr>
          <p:nvPr/>
        </p:nvGrpSpPr>
        <p:grpSpPr bwMode="auto">
          <a:xfrm>
            <a:off x="2471738" y="2909888"/>
            <a:ext cx="6089650" cy="830262"/>
            <a:chOff x="2471665" y="2951564"/>
            <a:chExt cx="6090096" cy="830704"/>
          </a:xfrm>
        </p:grpSpPr>
        <p:grpSp>
          <p:nvGrpSpPr>
            <p:cNvPr id="12" name="Group 116"/>
            <p:cNvGrpSpPr>
              <a:grpSpLocks/>
            </p:cNvGrpSpPr>
            <p:nvPr/>
          </p:nvGrpSpPr>
          <p:grpSpPr bwMode="auto">
            <a:xfrm>
              <a:off x="2471665" y="2951564"/>
              <a:ext cx="992259" cy="784651"/>
              <a:chOff x="2471665" y="2951564"/>
              <a:chExt cx="992259" cy="784651"/>
            </a:xfrm>
          </p:grpSpPr>
          <p:pic>
            <p:nvPicPr>
              <p:cNvPr id="21616" name="Picture 50" descr="Communication-Icons-2008_29.gif"/>
              <p:cNvPicPr>
                <a:picLocks noChangeAspect="1"/>
              </p:cNvPicPr>
              <p:nvPr/>
            </p:nvPicPr>
            <p:blipFill>
              <a:blip r:embed="rId10" cstate="print">
                <a:clrChange>
                  <a:clrFrom>
                    <a:srgbClr val="FFFFFF"/>
                  </a:clrFrom>
                  <a:clrTo>
                    <a:srgbClr val="FFFFFF">
                      <a:alpha val="0"/>
                    </a:srgbClr>
                  </a:clrTo>
                </a:clrChange>
                <a:lum bright="40000"/>
              </a:blip>
              <a:srcRect/>
              <a:stretch>
                <a:fillRect/>
              </a:stretch>
            </p:blipFill>
            <p:spPr bwMode="auto">
              <a:xfrm>
                <a:off x="2671201" y="2951564"/>
                <a:ext cx="584609" cy="731615"/>
              </a:xfrm>
              <a:prstGeom prst="rect">
                <a:avLst/>
              </a:prstGeom>
              <a:noFill/>
              <a:ln w="9525">
                <a:noFill/>
                <a:miter lim="800000"/>
                <a:headEnd/>
                <a:tailEnd/>
              </a:ln>
            </p:spPr>
          </p:pic>
          <p:sp>
            <p:nvSpPr>
              <p:cNvPr id="98" name="TextBox 97"/>
              <p:cNvSpPr txBox="1"/>
              <p:nvPr/>
            </p:nvSpPr>
            <p:spPr>
              <a:xfrm>
                <a:off x="2471665" y="3490012"/>
                <a:ext cx="992260" cy="246194"/>
              </a:xfrm>
              <a:prstGeom prst="rect">
                <a:avLst/>
              </a:prstGeom>
              <a:noFill/>
            </p:spPr>
            <p:txBody>
              <a:bodyPr>
                <a:spAutoFit/>
              </a:bodyPr>
              <a:lstStyle/>
              <a:p>
                <a:pPr algn="ctr">
                  <a:defRPr/>
                </a:pPr>
                <a:r>
                  <a:rPr lang="en-US" sz="1000" b="1" dirty="0">
                    <a:solidFill>
                      <a:schemeClr val="bg1">
                        <a:lumMod val="75000"/>
                      </a:schemeClr>
                    </a:solidFill>
                    <a:latin typeface="+mj-lt"/>
                  </a:rPr>
                  <a:t>cell</a:t>
                </a:r>
              </a:p>
            </p:txBody>
          </p:sp>
        </p:grpSp>
        <p:grpSp>
          <p:nvGrpSpPr>
            <p:cNvPr id="13" name="Group 117"/>
            <p:cNvGrpSpPr>
              <a:grpSpLocks/>
            </p:cNvGrpSpPr>
            <p:nvPr/>
          </p:nvGrpSpPr>
          <p:grpSpPr bwMode="auto">
            <a:xfrm>
              <a:off x="3690955" y="3005539"/>
              <a:ext cx="992259" cy="733851"/>
              <a:chOff x="3690955" y="3005539"/>
              <a:chExt cx="992259" cy="733851"/>
            </a:xfrm>
          </p:grpSpPr>
          <p:pic>
            <p:nvPicPr>
              <p:cNvPr id="21614" name="Picture 53" descr="Communication-Icons-2008_32.gif"/>
              <p:cNvPicPr>
                <a:picLocks noChangeAspect="1"/>
              </p:cNvPicPr>
              <p:nvPr/>
            </p:nvPicPr>
            <p:blipFill>
              <a:blip r:embed="rId12" cstate="print">
                <a:clrChange>
                  <a:clrFrom>
                    <a:srgbClr val="FFFFFF"/>
                  </a:clrFrom>
                  <a:clrTo>
                    <a:srgbClr val="FFFFFF">
                      <a:alpha val="0"/>
                    </a:srgbClr>
                  </a:clrTo>
                </a:clrChange>
                <a:lum bright="40000"/>
              </a:blip>
              <a:srcRect/>
              <a:stretch>
                <a:fillRect/>
              </a:stretch>
            </p:blipFill>
            <p:spPr bwMode="auto">
              <a:xfrm>
                <a:off x="3827377" y="3005539"/>
                <a:ext cx="667799" cy="731616"/>
              </a:xfrm>
              <a:prstGeom prst="rect">
                <a:avLst/>
              </a:prstGeom>
              <a:noFill/>
              <a:ln w="9525">
                <a:noFill/>
                <a:miter lim="800000"/>
                <a:headEnd/>
                <a:tailEnd/>
              </a:ln>
            </p:spPr>
          </p:pic>
          <p:sp>
            <p:nvSpPr>
              <p:cNvPr id="101" name="TextBox 100"/>
              <p:cNvSpPr txBox="1"/>
              <p:nvPr/>
            </p:nvSpPr>
            <p:spPr>
              <a:xfrm>
                <a:off x="3690954" y="3493189"/>
                <a:ext cx="992260" cy="246194"/>
              </a:xfrm>
              <a:prstGeom prst="rect">
                <a:avLst/>
              </a:prstGeom>
              <a:noFill/>
            </p:spPr>
            <p:txBody>
              <a:bodyPr>
                <a:spAutoFit/>
              </a:bodyPr>
              <a:lstStyle/>
              <a:p>
                <a:pPr algn="ctr">
                  <a:defRPr/>
                </a:pPr>
                <a:r>
                  <a:rPr lang="en-US" sz="1000" b="1" dirty="0">
                    <a:solidFill>
                      <a:schemeClr val="bg1">
                        <a:lumMod val="75000"/>
                      </a:schemeClr>
                    </a:solidFill>
                    <a:latin typeface="+mj-lt"/>
                  </a:rPr>
                  <a:t>work </a:t>
                </a:r>
              </a:p>
            </p:txBody>
          </p:sp>
        </p:grpSp>
        <p:grpSp>
          <p:nvGrpSpPr>
            <p:cNvPr id="14" name="Group 106"/>
            <p:cNvGrpSpPr>
              <a:grpSpLocks/>
            </p:cNvGrpSpPr>
            <p:nvPr/>
          </p:nvGrpSpPr>
          <p:grpSpPr bwMode="auto">
            <a:xfrm>
              <a:off x="6188274" y="3042732"/>
              <a:ext cx="992261" cy="693482"/>
              <a:chOff x="3563617" y="5119721"/>
              <a:chExt cx="992261" cy="693482"/>
            </a:xfrm>
          </p:grpSpPr>
          <p:pic>
            <p:nvPicPr>
              <p:cNvPr id="21612" name="Picture 46" descr="Communication-Icons-2008_22.gif"/>
              <p:cNvPicPr>
                <a:picLocks noChangeAspect="1"/>
              </p:cNvPicPr>
              <p:nvPr/>
            </p:nvPicPr>
            <p:blipFill>
              <a:blip r:embed="rId8" cstate="print">
                <a:clrChange>
                  <a:clrFrom>
                    <a:srgbClr val="FFFFFF"/>
                  </a:clrFrom>
                  <a:clrTo>
                    <a:srgbClr val="FFFFFF">
                      <a:alpha val="0"/>
                    </a:srgbClr>
                  </a:clrTo>
                </a:clrChange>
                <a:lum bright="40000"/>
              </a:blip>
              <a:srcRect/>
              <a:stretch>
                <a:fillRect/>
              </a:stretch>
            </p:blipFill>
            <p:spPr bwMode="auto">
              <a:xfrm>
                <a:off x="3767578" y="5119721"/>
                <a:ext cx="585748" cy="592586"/>
              </a:xfrm>
              <a:prstGeom prst="rect">
                <a:avLst/>
              </a:prstGeom>
              <a:noFill/>
              <a:ln w="9525">
                <a:noFill/>
                <a:miter lim="800000"/>
                <a:headEnd/>
                <a:tailEnd/>
              </a:ln>
            </p:spPr>
          </p:pic>
          <p:sp>
            <p:nvSpPr>
              <p:cNvPr id="109" name="TextBox 108"/>
              <p:cNvSpPr txBox="1"/>
              <p:nvPr/>
            </p:nvSpPr>
            <p:spPr>
              <a:xfrm>
                <a:off x="3563617" y="5567002"/>
                <a:ext cx="992261" cy="246194"/>
              </a:xfrm>
              <a:prstGeom prst="rect">
                <a:avLst/>
              </a:prstGeom>
              <a:noFill/>
            </p:spPr>
            <p:txBody>
              <a:bodyPr>
                <a:spAutoFit/>
              </a:bodyPr>
              <a:lstStyle/>
              <a:p>
                <a:pPr algn="ctr">
                  <a:defRPr/>
                </a:pPr>
                <a:r>
                  <a:rPr lang="en-US" sz="1000" b="1" dirty="0">
                    <a:solidFill>
                      <a:schemeClr val="bg1">
                        <a:lumMod val="75000"/>
                      </a:schemeClr>
                    </a:solidFill>
                    <a:latin typeface="+mj-lt"/>
                  </a:rPr>
                  <a:t>email</a:t>
                </a:r>
              </a:p>
            </p:txBody>
          </p:sp>
        </p:grpSp>
        <p:grpSp>
          <p:nvGrpSpPr>
            <p:cNvPr id="15" name="Group 119"/>
            <p:cNvGrpSpPr>
              <a:grpSpLocks/>
            </p:cNvGrpSpPr>
            <p:nvPr/>
          </p:nvGrpSpPr>
          <p:grpSpPr bwMode="auto">
            <a:xfrm>
              <a:off x="7569500" y="3020044"/>
              <a:ext cx="992261" cy="762224"/>
              <a:chOff x="7569500" y="3020044"/>
              <a:chExt cx="992261" cy="762224"/>
            </a:xfrm>
          </p:grpSpPr>
          <p:pic>
            <p:nvPicPr>
              <p:cNvPr id="21610" name="Picture 47" descr="Communication-Icons-2008_24.gif"/>
              <p:cNvPicPr>
                <a:picLocks noChangeAspect="1"/>
              </p:cNvPicPr>
              <p:nvPr/>
            </p:nvPicPr>
            <p:blipFill>
              <a:blip r:embed="rId11" cstate="print">
                <a:clrChange>
                  <a:clrFrom>
                    <a:srgbClr val="FFFFFF"/>
                  </a:clrFrom>
                  <a:clrTo>
                    <a:srgbClr val="FFFFFF">
                      <a:alpha val="0"/>
                    </a:srgbClr>
                  </a:clrTo>
                </a:clrChange>
                <a:lum bright="40000"/>
              </a:blip>
              <a:srcRect/>
              <a:stretch>
                <a:fillRect/>
              </a:stretch>
            </p:blipFill>
            <p:spPr bwMode="auto">
              <a:xfrm>
                <a:off x="7694051" y="3020044"/>
                <a:ext cx="750989" cy="592586"/>
              </a:xfrm>
              <a:prstGeom prst="rect">
                <a:avLst/>
              </a:prstGeom>
              <a:noFill/>
              <a:ln w="9525">
                <a:noFill/>
                <a:miter lim="800000"/>
                <a:headEnd/>
                <a:tailEnd/>
              </a:ln>
            </p:spPr>
          </p:pic>
          <p:sp>
            <p:nvSpPr>
              <p:cNvPr id="110" name="TextBox 109"/>
              <p:cNvSpPr txBox="1"/>
              <p:nvPr/>
            </p:nvSpPr>
            <p:spPr>
              <a:xfrm>
                <a:off x="7569500" y="3536075"/>
                <a:ext cx="992261" cy="246193"/>
              </a:xfrm>
              <a:prstGeom prst="rect">
                <a:avLst/>
              </a:prstGeom>
              <a:noFill/>
            </p:spPr>
            <p:txBody>
              <a:bodyPr>
                <a:spAutoFit/>
              </a:bodyPr>
              <a:lstStyle/>
              <a:p>
                <a:pPr algn="ctr">
                  <a:defRPr/>
                </a:pPr>
                <a:r>
                  <a:rPr lang="en-US" sz="1000" b="1" dirty="0">
                    <a:solidFill>
                      <a:schemeClr val="bg1">
                        <a:lumMod val="75000"/>
                      </a:schemeClr>
                    </a:solidFill>
                    <a:latin typeface="+mj-lt"/>
                  </a:rPr>
                  <a:t>BlackBerry</a:t>
                </a:r>
              </a:p>
            </p:txBody>
          </p:sp>
        </p:grpSp>
        <p:grpSp>
          <p:nvGrpSpPr>
            <p:cNvPr id="16" name="Group 118"/>
            <p:cNvGrpSpPr>
              <a:grpSpLocks/>
            </p:cNvGrpSpPr>
            <p:nvPr/>
          </p:nvGrpSpPr>
          <p:grpSpPr bwMode="auto">
            <a:xfrm>
              <a:off x="4943583" y="3044145"/>
              <a:ext cx="992261" cy="692066"/>
              <a:chOff x="4943583" y="3044145"/>
              <a:chExt cx="992261" cy="692066"/>
            </a:xfrm>
          </p:grpSpPr>
          <p:pic>
            <p:nvPicPr>
              <p:cNvPr id="21608" name="Picture 48" descr="Communication-Icons-2008_26.gif"/>
              <p:cNvPicPr>
                <a:picLocks noChangeAspect="1"/>
              </p:cNvPicPr>
              <p:nvPr/>
            </p:nvPicPr>
            <p:blipFill>
              <a:blip r:embed="rId5" cstate="print">
                <a:clrChange>
                  <a:clrFrom>
                    <a:srgbClr val="FFFFFF"/>
                  </a:clrFrom>
                  <a:clrTo>
                    <a:srgbClr val="FFFFFF">
                      <a:alpha val="0"/>
                    </a:srgbClr>
                  </a:clrTo>
                </a:clrChange>
                <a:lum bright="40000"/>
              </a:blip>
              <a:srcRect/>
              <a:stretch>
                <a:fillRect/>
              </a:stretch>
            </p:blipFill>
            <p:spPr bwMode="auto">
              <a:xfrm>
                <a:off x="5085958" y="3044145"/>
                <a:ext cx="652984" cy="592586"/>
              </a:xfrm>
              <a:prstGeom prst="rect">
                <a:avLst/>
              </a:prstGeom>
              <a:noFill/>
              <a:ln w="9525">
                <a:noFill/>
                <a:miter lim="800000"/>
                <a:headEnd/>
                <a:tailEnd/>
              </a:ln>
            </p:spPr>
          </p:pic>
          <p:sp>
            <p:nvSpPr>
              <p:cNvPr id="113" name="TextBox 112"/>
              <p:cNvSpPr txBox="1"/>
              <p:nvPr/>
            </p:nvSpPr>
            <p:spPr>
              <a:xfrm>
                <a:off x="4943583" y="3490012"/>
                <a:ext cx="992261" cy="246194"/>
              </a:xfrm>
              <a:prstGeom prst="rect">
                <a:avLst/>
              </a:prstGeom>
              <a:noFill/>
            </p:spPr>
            <p:txBody>
              <a:bodyPr>
                <a:spAutoFit/>
              </a:bodyPr>
              <a:lstStyle/>
              <a:p>
                <a:pPr algn="ctr">
                  <a:defRPr/>
                </a:pPr>
                <a:r>
                  <a:rPr lang="en-US" sz="1000" b="1" dirty="0">
                    <a:solidFill>
                      <a:schemeClr val="bg1">
                        <a:lumMod val="75000"/>
                      </a:schemeClr>
                    </a:solidFill>
                    <a:latin typeface="+mj-lt"/>
                  </a:rPr>
                  <a:t>text message</a:t>
                </a:r>
              </a:p>
            </p:txBody>
          </p:sp>
        </p:grpSp>
      </p:grpSp>
      <p:pic>
        <p:nvPicPr>
          <p:cNvPr id="80" name="Picture 79" descr="SendingMessage_Gray.gif"/>
          <p:cNvPicPr>
            <a:picLocks noChangeAspect="1"/>
          </p:cNvPicPr>
          <p:nvPr/>
        </p:nvPicPr>
        <p:blipFill>
          <a:blip r:embed="rId3" cstate="print"/>
          <a:srcRect/>
          <a:stretch>
            <a:fillRect/>
          </a:stretch>
        </p:blipFill>
        <p:spPr bwMode="auto">
          <a:xfrm>
            <a:off x="0" y="5264150"/>
            <a:ext cx="2544763" cy="692150"/>
          </a:xfrm>
          <a:prstGeom prst="rect">
            <a:avLst/>
          </a:prstGeom>
          <a:noFill/>
          <a:ln w="9525">
            <a:noFill/>
            <a:miter lim="800000"/>
            <a:headEnd/>
            <a:tailEnd/>
          </a:ln>
        </p:spPr>
      </p:pic>
      <p:sp>
        <p:nvSpPr>
          <p:cNvPr id="81" name="Text Box 22"/>
          <p:cNvSpPr txBox="1">
            <a:spLocks noChangeArrowheads="1"/>
          </p:cNvSpPr>
          <p:nvPr/>
        </p:nvSpPr>
        <p:spPr bwMode="auto">
          <a:xfrm>
            <a:off x="0" y="4987925"/>
            <a:ext cx="1638300" cy="276225"/>
          </a:xfrm>
          <a:prstGeom prst="rect">
            <a:avLst/>
          </a:prstGeom>
          <a:noFill/>
          <a:ln w="9525">
            <a:noFill/>
            <a:miter lim="800000"/>
            <a:headEnd/>
            <a:tailEnd/>
          </a:ln>
        </p:spPr>
        <p:txBody>
          <a:bodyPr>
            <a:spAutoFit/>
          </a:bodyPr>
          <a:lstStyle/>
          <a:p>
            <a:pPr>
              <a:spcBef>
                <a:spcPct val="50000"/>
              </a:spcBef>
              <a:defRPr/>
            </a:pPr>
            <a:r>
              <a:rPr lang="en-US" sz="1200" dirty="0">
                <a:latin typeface="+mj-lt"/>
              </a:rPr>
              <a:t>Third Attempt</a:t>
            </a:r>
          </a:p>
        </p:txBody>
      </p:sp>
      <p:pic>
        <p:nvPicPr>
          <p:cNvPr id="78" name="Picture 77" descr="SendingMessage_Gray.gif"/>
          <p:cNvPicPr>
            <a:picLocks noChangeAspect="1"/>
          </p:cNvPicPr>
          <p:nvPr/>
        </p:nvPicPr>
        <p:blipFill>
          <a:blip r:embed="rId3" cstate="print"/>
          <a:srcRect/>
          <a:stretch>
            <a:fillRect/>
          </a:stretch>
        </p:blipFill>
        <p:spPr bwMode="auto">
          <a:xfrm>
            <a:off x="22225" y="4138613"/>
            <a:ext cx="2544763" cy="692150"/>
          </a:xfrm>
          <a:prstGeom prst="rect">
            <a:avLst/>
          </a:prstGeom>
          <a:noFill/>
          <a:ln w="9525">
            <a:noFill/>
            <a:miter lim="800000"/>
            <a:headEnd/>
            <a:tailEnd/>
          </a:ln>
        </p:spPr>
      </p:pic>
      <p:sp>
        <p:nvSpPr>
          <p:cNvPr id="2063" name="Text Box 17"/>
          <p:cNvSpPr txBox="1">
            <a:spLocks noChangeArrowheads="1"/>
          </p:cNvSpPr>
          <p:nvPr/>
        </p:nvSpPr>
        <p:spPr bwMode="auto">
          <a:xfrm>
            <a:off x="2508250" y="2135188"/>
            <a:ext cx="889000" cy="338137"/>
          </a:xfrm>
          <a:prstGeom prst="rect">
            <a:avLst/>
          </a:prstGeom>
          <a:noFill/>
          <a:ln w="9525">
            <a:noFill/>
            <a:miter lim="800000"/>
            <a:headEnd/>
            <a:tailEnd/>
          </a:ln>
        </p:spPr>
        <p:txBody>
          <a:bodyPr>
            <a:spAutoFit/>
          </a:bodyPr>
          <a:lstStyle/>
          <a:p>
            <a:pPr algn="ctr">
              <a:spcBef>
                <a:spcPct val="50000"/>
              </a:spcBef>
              <a:defRPr/>
            </a:pPr>
            <a:r>
              <a:rPr lang="en-US" sz="1600" dirty="0">
                <a:latin typeface="+mj-lt"/>
              </a:rPr>
              <a:t>Alan</a:t>
            </a:r>
          </a:p>
        </p:txBody>
      </p:sp>
      <p:sp>
        <p:nvSpPr>
          <p:cNvPr id="2064" name="Text Box 18"/>
          <p:cNvSpPr txBox="1">
            <a:spLocks noChangeArrowheads="1"/>
          </p:cNvSpPr>
          <p:nvPr/>
        </p:nvSpPr>
        <p:spPr bwMode="auto">
          <a:xfrm>
            <a:off x="3740150" y="2122488"/>
            <a:ext cx="889000" cy="338137"/>
          </a:xfrm>
          <a:prstGeom prst="rect">
            <a:avLst/>
          </a:prstGeom>
          <a:noFill/>
          <a:ln w="9525">
            <a:noFill/>
            <a:miter lim="800000"/>
            <a:headEnd/>
            <a:tailEnd/>
          </a:ln>
        </p:spPr>
        <p:txBody>
          <a:bodyPr>
            <a:spAutoFit/>
          </a:bodyPr>
          <a:lstStyle/>
          <a:p>
            <a:pPr algn="ctr">
              <a:spcBef>
                <a:spcPct val="50000"/>
              </a:spcBef>
              <a:defRPr/>
            </a:pPr>
            <a:r>
              <a:rPr lang="en-US" sz="1600" dirty="0">
                <a:latin typeface="+mj-lt"/>
              </a:rPr>
              <a:t>Sue</a:t>
            </a:r>
          </a:p>
        </p:txBody>
      </p:sp>
      <p:sp>
        <p:nvSpPr>
          <p:cNvPr id="2065" name="Text Box 19"/>
          <p:cNvSpPr txBox="1">
            <a:spLocks noChangeArrowheads="1"/>
          </p:cNvSpPr>
          <p:nvPr/>
        </p:nvSpPr>
        <p:spPr bwMode="auto">
          <a:xfrm>
            <a:off x="4946650" y="2122488"/>
            <a:ext cx="889000" cy="338137"/>
          </a:xfrm>
          <a:prstGeom prst="rect">
            <a:avLst/>
          </a:prstGeom>
          <a:noFill/>
          <a:ln w="9525">
            <a:noFill/>
            <a:miter lim="800000"/>
            <a:headEnd/>
            <a:tailEnd/>
          </a:ln>
        </p:spPr>
        <p:txBody>
          <a:bodyPr>
            <a:spAutoFit/>
          </a:bodyPr>
          <a:lstStyle/>
          <a:p>
            <a:pPr algn="ctr">
              <a:spcBef>
                <a:spcPct val="50000"/>
              </a:spcBef>
              <a:defRPr/>
            </a:pPr>
            <a:r>
              <a:rPr lang="en-US" sz="1600" dirty="0">
                <a:latin typeface="+mj-lt"/>
              </a:rPr>
              <a:t>Dave</a:t>
            </a:r>
          </a:p>
        </p:txBody>
      </p:sp>
      <p:sp>
        <p:nvSpPr>
          <p:cNvPr id="2066" name="Text Box 20"/>
          <p:cNvSpPr txBox="1">
            <a:spLocks noChangeArrowheads="1"/>
          </p:cNvSpPr>
          <p:nvPr/>
        </p:nvSpPr>
        <p:spPr bwMode="auto">
          <a:xfrm>
            <a:off x="6292850" y="2109788"/>
            <a:ext cx="889000" cy="338137"/>
          </a:xfrm>
          <a:prstGeom prst="rect">
            <a:avLst/>
          </a:prstGeom>
          <a:noFill/>
          <a:ln w="9525">
            <a:noFill/>
            <a:miter lim="800000"/>
            <a:headEnd/>
            <a:tailEnd/>
          </a:ln>
        </p:spPr>
        <p:txBody>
          <a:bodyPr>
            <a:spAutoFit/>
          </a:bodyPr>
          <a:lstStyle/>
          <a:p>
            <a:pPr algn="ctr">
              <a:spcBef>
                <a:spcPct val="50000"/>
              </a:spcBef>
              <a:defRPr/>
            </a:pPr>
            <a:r>
              <a:rPr lang="en-US" sz="1600" dirty="0">
                <a:latin typeface="+mj-lt"/>
              </a:rPr>
              <a:t>Phil</a:t>
            </a:r>
          </a:p>
        </p:txBody>
      </p:sp>
      <p:sp>
        <p:nvSpPr>
          <p:cNvPr id="2067" name="Text Box 21"/>
          <p:cNvSpPr txBox="1">
            <a:spLocks noChangeArrowheads="1"/>
          </p:cNvSpPr>
          <p:nvPr/>
        </p:nvSpPr>
        <p:spPr bwMode="auto">
          <a:xfrm>
            <a:off x="7550150" y="2109788"/>
            <a:ext cx="977900" cy="338137"/>
          </a:xfrm>
          <a:prstGeom prst="rect">
            <a:avLst/>
          </a:prstGeom>
          <a:noFill/>
          <a:ln w="9525">
            <a:noFill/>
            <a:miter lim="800000"/>
            <a:headEnd/>
            <a:tailEnd/>
          </a:ln>
        </p:spPr>
        <p:txBody>
          <a:bodyPr>
            <a:spAutoFit/>
          </a:bodyPr>
          <a:lstStyle/>
          <a:p>
            <a:pPr algn="ctr">
              <a:spcBef>
                <a:spcPct val="50000"/>
              </a:spcBef>
              <a:defRPr/>
            </a:pPr>
            <a:r>
              <a:rPr lang="en-US" sz="1600" dirty="0">
                <a:latin typeface="+mj-lt"/>
              </a:rPr>
              <a:t>Janice</a:t>
            </a:r>
          </a:p>
        </p:txBody>
      </p:sp>
      <p:sp>
        <p:nvSpPr>
          <p:cNvPr id="2130" name="Text Box 22"/>
          <p:cNvSpPr txBox="1">
            <a:spLocks noChangeArrowheads="1"/>
          </p:cNvSpPr>
          <p:nvPr/>
        </p:nvSpPr>
        <p:spPr bwMode="auto">
          <a:xfrm>
            <a:off x="0" y="2676525"/>
            <a:ext cx="1638300" cy="276225"/>
          </a:xfrm>
          <a:prstGeom prst="rect">
            <a:avLst/>
          </a:prstGeom>
          <a:noFill/>
          <a:ln w="9525">
            <a:noFill/>
            <a:miter lim="800000"/>
            <a:headEnd/>
            <a:tailEnd/>
          </a:ln>
        </p:spPr>
        <p:txBody>
          <a:bodyPr>
            <a:spAutoFit/>
          </a:bodyPr>
          <a:lstStyle/>
          <a:p>
            <a:pPr>
              <a:spcBef>
                <a:spcPct val="50000"/>
              </a:spcBef>
              <a:defRPr/>
            </a:pPr>
            <a:r>
              <a:rPr lang="en-US" sz="1200" dirty="0">
                <a:latin typeface="+mj-lt"/>
              </a:rPr>
              <a:t>First Attempt</a:t>
            </a:r>
          </a:p>
        </p:txBody>
      </p:sp>
      <p:grpSp>
        <p:nvGrpSpPr>
          <p:cNvPr id="17" name="Group 161"/>
          <p:cNvGrpSpPr>
            <a:grpSpLocks/>
          </p:cNvGrpSpPr>
          <p:nvPr/>
        </p:nvGrpSpPr>
        <p:grpSpPr bwMode="auto">
          <a:xfrm>
            <a:off x="2433638" y="4148138"/>
            <a:ext cx="992187" cy="763587"/>
            <a:chOff x="2433140" y="4188875"/>
            <a:chExt cx="992222" cy="763755"/>
          </a:xfrm>
        </p:grpSpPr>
        <p:pic>
          <p:nvPicPr>
            <p:cNvPr id="21601" name="Picture 53" descr="Communication-Icons-2008_32.gif"/>
            <p:cNvPicPr>
              <a:picLocks noChangeAspect="1"/>
            </p:cNvPicPr>
            <p:nvPr/>
          </p:nvPicPr>
          <p:blipFill>
            <a:blip r:embed="rId12" cstate="print">
              <a:clrChange>
                <a:clrFrom>
                  <a:srgbClr val="FFFFFF"/>
                </a:clrFrom>
                <a:clrTo>
                  <a:srgbClr val="FFFFFF">
                    <a:alpha val="0"/>
                  </a:srgbClr>
                </a:clrTo>
              </a:clrChange>
              <a:lum bright="40000"/>
            </a:blip>
            <a:srcRect/>
            <a:stretch>
              <a:fillRect/>
            </a:stretch>
          </p:blipFill>
          <p:spPr bwMode="auto">
            <a:xfrm>
              <a:off x="2569069" y="4188875"/>
              <a:ext cx="667799" cy="731616"/>
            </a:xfrm>
            <a:prstGeom prst="rect">
              <a:avLst/>
            </a:prstGeom>
            <a:noFill/>
            <a:ln w="9525">
              <a:noFill/>
              <a:miter lim="800000"/>
              <a:headEnd/>
              <a:tailEnd/>
            </a:ln>
          </p:spPr>
        </p:pic>
        <p:sp>
          <p:nvSpPr>
            <p:cNvPr id="52" name="TextBox 51"/>
            <p:cNvSpPr txBox="1"/>
            <p:nvPr/>
          </p:nvSpPr>
          <p:spPr>
            <a:xfrm>
              <a:off x="2433140" y="4706514"/>
              <a:ext cx="992222" cy="246116"/>
            </a:xfrm>
            <a:prstGeom prst="rect">
              <a:avLst/>
            </a:prstGeom>
            <a:noFill/>
          </p:spPr>
          <p:txBody>
            <a:bodyPr>
              <a:spAutoFit/>
            </a:bodyPr>
            <a:lstStyle/>
            <a:p>
              <a:pPr algn="ctr">
                <a:defRPr/>
              </a:pPr>
              <a:r>
                <a:rPr lang="en-US" sz="1000" b="1" dirty="0">
                  <a:solidFill>
                    <a:schemeClr val="bg1">
                      <a:lumMod val="75000"/>
                    </a:schemeClr>
                  </a:solidFill>
                  <a:latin typeface="+mj-lt"/>
                </a:rPr>
                <a:t>work </a:t>
              </a:r>
            </a:p>
          </p:txBody>
        </p:sp>
      </p:grpSp>
      <p:grpSp>
        <p:nvGrpSpPr>
          <p:cNvPr id="18" name="Group 125"/>
          <p:cNvGrpSpPr>
            <a:grpSpLocks/>
          </p:cNvGrpSpPr>
          <p:nvPr/>
        </p:nvGrpSpPr>
        <p:grpSpPr bwMode="auto">
          <a:xfrm>
            <a:off x="2465388" y="2913063"/>
            <a:ext cx="6099175" cy="822325"/>
            <a:chOff x="2465569" y="2954612"/>
            <a:chExt cx="6099240" cy="821558"/>
          </a:xfrm>
        </p:grpSpPr>
        <p:grpSp>
          <p:nvGrpSpPr>
            <p:cNvPr id="19" name="Group 121"/>
            <p:cNvGrpSpPr>
              <a:grpSpLocks/>
            </p:cNvGrpSpPr>
            <p:nvPr/>
          </p:nvGrpSpPr>
          <p:grpSpPr bwMode="auto">
            <a:xfrm>
              <a:off x="2465569" y="2954612"/>
              <a:ext cx="992198" cy="785088"/>
              <a:chOff x="2465569" y="2954612"/>
              <a:chExt cx="992198" cy="785088"/>
            </a:xfrm>
          </p:grpSpPr>
          <p:pic>
            <p:nvPicPr>
              <p:cNvPr id="21599" name="Picture 50" descr="Communication-Icons-2008_29.gif"/>
              <p:cNvPicPr>
                <a:picLocks noChangeAspect="1"/>
              </p:cNvPicPr>
              <p:nvPr/>
            </p:nvPicPr>
            <p:blipFill>
              <a:blip r:embed="rId10" cstate="print">
                <a:clrChange>
                  <a:clrFrom>
                    <a:srgbClr val="FFFFFF"/>
                  </a:clrFrom>
                  <a:clrTo>
                    <a:srgbClr val="FFFFFF">
                      <a:alpha val="0"/>
                    </a:srgbClr>
                  </a:clrTo>
                </a:clrChange>
              </a:blip>
              <a:srcRect/>
              <a:stretch>
                <a:fillRect/>
              </a:stretch>
            </p:blipFill>
            <p:spPr bwMode="auto">
              <a:xfrm>
                <a:off x="2674249" y="2954612"/>
                <a:ext cx="584609" cy="731615"/>
              </a:xfrm>
              <a:prstGeom prst="rect">
                <a:avLst/>
              </a:prstGeom>
              <a:noFill/>
              <a:ln w="9525">
                <a:noFill/>
                <a:miter lim="800000"/>
                <a:headEnd/>
                <a:tailEnd/>
              </a:ln>
            </p:spPr>
          </p:pic>
          <p:sp>
            <p:nvSpPr>
              <p:cNvPr id="51" name="TextBox 50"/>
              <p:cNvSpPr txBox="1"/>
              <p:nvPr/>
            </p:nvSpPr>
            <p:spPr>
              <a:xfrm>
                <a:off x="2465569" y="3493859"/>
                <a:ext cx="992198" cy="245832"/>
              </a:xfrm>
              <a:prstGeom prst="rect">
                <a:avLst/>
              </a:prstGeom>
              <a:noFill/>
            </p:spPr>
            <p:txBody>
              <a:bodyPr>
                <a:spAutoFit/>
              </a:bodyPr>
              <a:lstStyle/>
              <a:p>
                <a:pPr algn="ctr">
                  <a:defRPr/>
                </a:pPr>
                <a:r>
                  <a:rPr lang="en-US" sz="1000" b="1" dirty="0">
                    <a:solidFill>
                      <a:schemeClr val="bg1">
                        <a:lumMod val="50000"/>
                      </a:schemeClr>
                    </a:solidFill>
                    <a:latin typeface="+mj-lt"/>
                  </a:rPr>
                  <a:t>cell</a:t>
                </a:r>
              </a:p>
            </p:txBody>
          </p:sp>
        </p:grpSp>
        <p:grpSp>
          <p:nvGrpSpPr>
            <p:cNvPr id="20" name="Group 122"/>
            <p:cNvGrpSpPr>
              <a:grpSpLocks/>
            </p:cNvGrpSpPr>
            <p:nvPr/>
          </p:nvGrpSpPr>
          <p:grpSpPr bwMode="auto">
            <a:xfrm>
              <a:off x="3694307" y="3008587"/>
              <a:ext cx="992198" cy="734284"/>
              <a:chOff x="3694307" y="3008587"/>
              <a:chExt cx="992198" cy="734284"/>
            </a:xfrm>
          </p:grpSpPr>
          <p:pic>
            <p:nvPicPr>
              <p:cNvPr id="21597" name="Picture 53" descr="Communication-Icons-2008_32.gif"/>
              <p:cNvPicPr>
                <a:picLocks noChangeAspect="1"/>
              </p:cNvPicPr>
              <p:nvPr/>
            </p:nvPicPr>
            <p:blipFill>
              <a:blip r:embed="rId12" cstate="print">
                <a:clrChange>
                  <a:clrFrom>
                    <a:srgbClr val="FFFFFF"/>
                  </a:clrFrom>
                  <a:clrTo>
                    <a:srgbClr val="FFFFFF">
                      <a:alpha val="0"/>
                    </a:srgbClr>
                  </a:clrTo>
                </a:clrChange>
              </a:blip>
              <a:srcRect/>
              <a:stretch>
                <a:fillRect/>
              </a:stretch>
            </p:blipFill>
            <p:spPr bwMode="auto">
              <a:xfrm>
                <a:off x="3830425" y="3008587"/>
                <a:ext cx="667799" cy="731616"/>
              </a:xfrm>
              <a:prstGeom prst="rect">
                <a:avLst/>
              </a:prstGeom>
              <a:noFill/>
              <a:ln w="9525">
                <a:noFill/>
                <a:miter lim="800000"/>
                <a:headEnd/>
                <a:tailEnd/>
              </a:ln>
            </p:spPr>
          </p:pic>
          <p:sp>
            <p:nvSpPr>
              <p:cNvPr id="56" name="TextBox 55"/>
              <p:cNvSpPr txBox="1"/>
              <p:nvPr/>
            </p:nvSpPr>
            <p:spPr>
              <a:xfrm>
                <a:off x="3694307" y="3497031"/>
                <a:ext cx="992198" cy="245832"/>
              </a:xfrm>
              <a:prstGeom prst="rect">
                <a:avLst/>
              </a:prstGeom>
              <a:noFill/>
            </p:spPr>
            <p:txBody>
              <a:bodyPr>
                <a:spAutoFit/>
              </a:bodyPr>
              <a:lstStyle/>
              <a:p>
                <a:pPr algn="ctr">
                  <a:defRPr/>
                </a:pPr>
                <a:r>
                  <a:rPr lang="en-US" sz="1000" b="1" dirty="0">
                    <a:solidFill>
                      <a:schemeClr val="bg1">
                        <a:lumMod val="50000"/>
                      </a:schemeClr>
                    </a:solidFill>
                    <a:latin typeface="+mj-lt"/>
                  </a:rPr>
                  <a:t>work </a:t>
                </a:r>
              </a:p>
            </p:txBody>
          </p:sp>
        </p:grpSp>
        <p:grpSp>
          <p:nvGrpSpPr>
            <p:cNvPr id="21" name="Group 60"/>
            <p:cNvGrpSpPr>
              <a:grpSpLocks/>
            </p:cNvGrpSpPr>
            <p:nvPr/>
          </p:nvGrpSpPr>
          <p:grpSpPr bwMode="auto">
            <a:xfrm>
              <a:off x="6191471" y="3045780"/>
              <a:ext cx="992199" cy="693919"/>
              <a:chOff x="3563766" y="5119721"/>
              <a:chExt cx="992199" cy="693919"/>
            </a:xfrm>
          </p:grpSpPr>
          <p:pic>
            <p:nvPicPr>
              <p:cNvPr id="21595" name="Picture 46" descr="Communication-Icons-2008_22.gif"/>
              <p:cNvPicPr>
                <a:picLocks noChangeAspect="1"/>
              </p:cNvPicPr>
              <p:nvPr/>
            </p:nvPicPr>
            <p:blipFill>
              <a:blip r:embed="rId8" cstate="print">
                <a:clrChange>
                  <a:clrFrom>
                    <a:srgbClr val="FFFFFF"/>
                  </a:clrFrom>
                  <a:clrTo>
                    <a:srgbClr val="FFFFFF">
                      <a:alpha val="0"/>
                    </a:srgbClr>
                  </a:clrTo>
                </a:clrChange>
              </a:blip>
              <a:srcRect/>
              <a:stretch>
                <a:fillRect/>
              </a:stretch>
            </p:blipFill>
            <p:spPr bwMode="auto">
              <a:xfrm>
                <a:off x="3767578" y="5119721"/>
                <a:ext cx="585748" cy="592586"/>
              </a:xfrm>
              <a:prstGeom prst="rect">
                <a:avLst/>
              </a:prstGeom>
              <a:noFill/>
              <a:ln w="9525">
                <a:noFill/>
                <a:miter lim="800000"/>
                <a:headEnd/>
                <a:tailEnd/>
              </a:ln>
            </p:spPr>
          </p:pic>
          <p:sp>
            <p:nvSpPr>
              <p:cNvPr id="63" name="TextBox 62"/>
              <p:cNvSpPr txBox="1"/>
              <p:nvPr/>
            </p:nvSpPr>
            <p:spPr>
              <a:xfrm>
                <a:off x="3563766" y="5567800"/>
                <a:ext cx="992199" cy="245832"/>
              </a:xfrm>
              <a:prstGeom prst="rect">
                <a:avLst/>
              </a:prstGeom>
              <a:noFill/>
            </p:spPr>
            <p:txBody>
              <a:bodyPr>
                <a:spAutoFit/>
              </a:bodyPr>
              <a:lstStyle/>
              <a:p>
                <a:pPr algn="ctr">
                  <a:defRPr/>
                </a:pPr>
                <a:r>
                  <a:rPr lang="en-US" sz="1000" b="1" dirty="0">
                    <a:solidFill>
                      <a:schemeClr val="bg1">
                        <a:lumMod val="50000"/>
                      </a:schemeClr>
                    </a:solidFill>
                    <a:latin typeface="+mj-lt"/>
                  </a:rPr>
                  <a:t>email</a:t>
                </a:r>
              </a:p>
            </p:txBody>
          </p:sp>
        </p:grpSp>
        <p:grpSp>
          <p:nvGrpSpPr>
            <p:cNvPr id="22" name="Group 124"/>
            <p:cNvGrpSpPr>
              <a:grpSpLocks/>
            </p:cNvGrpSpPr>
            <p:nvPr/>
          </p:nvGrpSpPr>
          <p:grpSpPr bwMode="auto">
            <a:xfrm>
              <a:off x="7572610" y="3023092"/>
              <a:ext cx="992199" cy="753078"/>
              <a:chOff x="7572610" y="3023092"/>
              <a:chExt cx="992199" cy="753078"/>
            </a:xfrm>
          </p:grpSpPr>
          <p:pic>
            <p:nvPicPr>
              <p:cNvPr id="21593" name="Picture 47" descr="Communication-Icons-2008_24.gif"/>
              <p:cNvPicPr>
                <a:picLocks noChangeAspect="1"/>
              </p:cNvPicPr>
              <p:nvPr/>
            </p:nvPicPr>
            <p:blipFill>
              <a:blip r:embed="rId11" cstate="print">
                <a:clrChange>
                  <a:clrFrom>
                    <a:srgbClr val="FFFFFF"/>
                  </a:clrFrom>
                  <a:clrTo>
                    <a:srgbClr val="FFFFFF">
                      <a:alpha val="0"/>
                    </a:srgbClr>
                  </a:clrTo>
                </a:clrChange>
              </a:blip>
              <a:srcRect/>
              <a:stretch>
                <a:fillRect/>
              </a:stretch>
            </p:blipFill>
            <p:spPr bwMode="auto">
              <a:xfrm>
                <a:off x="7697099" y="3023092"/>
                <a:ext cx="750989" cy="592586"/>
              </a:xfrm>
              <a:prstGeom prst="rect">
                <a:avLst/>
              </a:prstGeom>
              <a:noFill/>
              <a:ln w="9525">
                <a:noFill/>
                <a:miter lim="800000"/>
                <a:headEnd/>
                <a:tailEnd/>
              </a:ln>
            </p:spPr>
          </p:pic>
          <p:sp>
            <p:nvSpPr>
              <p:cNvPr id="64" name="TextBox 63"/>
              <p:cNvSpPr txBox="1"/>
              <p:nvPr/>
            </p:nvSpPr>
            <p:spPr>
              <a:xfrm>
                <a:off x="7572610" y="3530336"/>
                <a:ext cx="992199" cy="245834"/>
              </a:xfrm>
              <a:prstGeom prst="rect">
                <a:avLst/>
              </a:prstGeom>
              <a:noFill/>
            </p:spPr>
            <p:txBody>
              <a:bodyPr>
                <a:spAutoFit/>
              </a:bodyPr>
              <a:lstStyle/>
              <a:p>
                <a:pPr algn="ctr">
                  <a:defRPr/>
                </a:pPr>
                <a:r>
                  <a:rPr lang="en-US" sz="1000" b="1" dirty="0">
                    <a:solidFill>
                      <a:schemeClr val="bg1">
                        <a:lumMod val="50000"/>
                      </a:schemeClr>
                    </a:solidFill>
                    <a:latin typeface="+mj-lt"/>
                  </a:rPr>
                  <a:t>BlackBerry</a:t>
                </a:r>
              </a:p>
            </p:txBody>
          </p:sp>
        </p:grpSp>
        <p:grpSp>
          <p:nvGrpSpPr>
            <p:cNvPr id="23" name="Group 123"/>
            <p:cNvGrpSpPr>
              <a:grpSpLocks/>
            </p:cNvGrpSpPr>
            <p:nvPr/>
          </p:nvGrpSpPr>
          <p:grpSpPr bwMode="auto">
            <a:xfrm>
              <a:off x="4946857" y="3047193"/>
              <a:ext cx="992199" cy="692508"/>
              <a:chOff x="4946857" y="3047193"/>
              <a:chExt cx="992199" cy="692508"/>
            </a:xfrm>
          </p:grpSpPr>
          <p:pic>
            <p:nvPicPr>
              <p:cNvPr id="21591" name="Picture 48" descr="Communication-Icons-2008_26.gif"/>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5089006" y="3047193"/>
                <a:ext cx="652984" cy="592586"/>
              </a:xfrm>
              <a:prstGeom prst="rect">
                <a:avLst/>
              </a:prstGeom>
              <a:noFill/>
              <a:ln w="9525">
                <a:noFill/>
                <a:miter lim="800000"/>
                <a:headEnd/>
                <a:tailEnd/>
              </a:ln>
            </p:spPr>
          </p:pic>
          <p:sp>
            <p:nvSpPr>
              <p:cNvPr id="68" name="TextBox 67"/>
              <p:cNvSpPr txBox="1"/>
              <p:nvPr/>
            </p:nvSpPr>
            <p:spPr>
              <a:xfrm>
                <a:off x="4946857" y="3493859"/>
                <a:ext cx="992199" cy="245832"/>
              </a:xfrm>
              <a:prstGeom prst="rect">
                <a:avLst/>
              </a:prstGeom>
              <a:noFill/>
            </p:spPr>
            <p:txBody>
              <a:bodyPr>
                <a:spAutoFit/>
              </a:bodyPr>
              <a:lstStyle/>
              <a:p>
                <a:pPr algn="ctr">
                  <a:defRPr/>
                </a:pPr>
                <a:r>
                  <a:rPr lang="en-US" sz="1000" b="1" dirty="0">
                    <a:solidFill>
                      <a:schemeClr val="bg1">
                        <a:lumMod val="50000"/>
                      </a:schemeClr>
                    </a:solidFill>
                    <a:latin typeface="+mj-lt"/>
                  </a:rPr>
                  <a:t>text message</a:t>
                </a:r>
              </a:p>
            </p:txBody>
          </p:sp>
        </p:grpSp>
      </p:grpSp>
      <p:grpSp>
        <p:nvGrpSpPr>
          <p:cNvPr id="24" name="Group 141"/>
          <p:cNvGrpSpPr>
            <a:grpSpLocks/>
          </p:cNvGrpSpPr>
          <p:nvPr/>
        </p:nvGrpSpPr>
        <p:grpSpPr bwMode="auto">
          <a:xfrm>
            <a:off x="3659188" y="4116388"/>
            <a:ext cx="4899025" cy="820737"/>
            <a:chOff x="3658832" y="4157600"/>
            <a:chExt cx="4899492" cy="820971"/>
          </a:xfrm>
        </p:grpSpPr>
        <p:grpSp>
          <p:nvGrpSpPr>
            <p:cNvPr id="25" name="Group 138"/>
            <p:cNvGrpSpPr>
              <a:grpSpLocks/>
            </p:cNvGrpSpPr>
            <p:nvPr/>
          </p:nvGrpSpPr>
          <p:grpSpPr bwMode="auto">
            <a:xfrm>
              <a:off x="3658832" y="4157600"/>
              <a:ext cx="992282" cy="814621"/>
              <a:chOff x="3658832" y="4157600"/>
              <a:chExt cx="992282" cy="814621"/>
            </a:xfrm>
          </p:grpSpPr>
          <p:pic>
            <p:nvPicPr>
              <p:cNvPr id="21584" name="Picture 50" descr="Communication-Icons-2008_29.gif"/>
              <p:cNvPicPr>
                <a:picLocks noChangeAspect="1"/>
              </p:cNvPicPr>
              <p:nvPr/>
            </p:nvPicPr>
            <p:blipFill>
              <a:blip r:embed="rId10" cstate="print">
                <a:clrChange>
                  <a:clrFrom>
                    <a:srgbClr val="FFFFFF"/>
                  </a:clrFrom>
                  <a:clrTo>
                    <a:srgbClr val="FFFFFF">
                      <a:alpha val="0"/>
                    </a:srgbClr>
                  </a:clrTo>
                </a:clrChange>
              </a:blip>
              <a:srcRect/>
              <a:stretch>
                <a:fillRect/>
              </a:stretch>
            </p:blipFill>
            <p:spPr bwMode="auto">
              <a:xfrm>
                <a:off x="3867512" y="4157600"/>
                <a:ext cx="584609" cy="731615"/>
              </a:xfrm>
              <a:prstGeom prst="rect">
                <a:avLst/>
              </a:prstGeom>
              <a:noFill/>
              <a:ln w="9525">
                <a:noFill/>
                <a:miter lim="800000"/>
                <a:headEnd/>
                <a:tailEnd/>
              </a:ln>
            </p:spPr>
          </p:pic>
          <p:sp>
            <p:nvSpPr>
              <p:cNvPr id="58" name="TextBox 57"/>
              <p:cNvSpPr txBox="1"/>
              <p:nvPr/>
            </p:nvSpPr>
            <p:spPr>
              <a:xfrm>
                <a:off x="3658832" y="4726087"/>
                <a:ext cx="992282" cy="246132"/>
              </a:xfrm>
              <a:prstGeom prst="rect">
                <a:avLst/>
              </a:prstGeom>
              <a:noFill/>
            </p:spPr>
            <p:txBody>
              <a:bodyPr>
                <a:spAutoFit/>
              </a:bodyPr>
              <a:lstStyle/>
              <a:p>
                <a:pPr algn="ctr">
                  <a:defRPr/>
                </a:pPr>
                <a:r>
                  <a:rPr lang="en-US" sz="1000" b="1" dirty="0">
                    <a:solidFill>
                      <a:schemeClr val="bg1">
                        <a:lumMod val="50000"/>
                      </a:schemeClr>
                    </a:solidFill>
                    <a:latin typeface="+mj-lt"/>
                  </a:rPr>
                  <a:t>cell</a:t>
                </a:r>
              </a:p>
            </p:txBody>
          </p:sp>
        </p:grpSp>
        <p:grpSp>
          <p:nvGrpSpPr>
            <p:cNvPr id="26" name="Group 139"/>
            <p:cNvGrpSpPr>
              <a:grpSpLocks/>
            </p:cNvGrpSpPr>
            <p:nvPr/>
          </p:nvGrpSpPr>
          <p:grpSpPr bwMode="auto">
            <a:xfrm>
              <a:off x="4903551" y="4209278"/>
              <a:ext cx="992282" cy="753418"/>
              <a:chOff x="4903551" y="4209278"/>
              <a:chExt cx="992282" cy="753418"/>
            </a:xfrm>
          </p:grpSpPr>
          <p:pic>
            <p:nvPicPr>
              <p:cNvPr id="21582" name="Picture 47" descr="Communication-Icons-2008_24.gif"/>
              <p:cNvPicPr>
                <a:picLocks noChangeAspect="1"/>
              </p:cNvPicPr>
              <p:nvPr/>
            </p:nvPicPr>
            <p:blipFill>
              <a:blip r:embed="rId11" cstate="print">
                <a:clrChange>
                  <a:clrFrom>
                    <a:srgbClr val="FFFFFF"/>
                  </a:clrFrom>
                  <a:clrTo>
                    <a:srgbClr val="FFFFFF">
                      <a:alpha val="0"/>
                    </a:srgbClr>
                  </a:clrTo>
                </a:clrChange>
              </a:blip>
              <a:srcRect/>
              <a:stretch>
                <a:fillRect/>
              </a:stretch>
            </p:blipFill>
            <p:spPr bwMode="auto">
              <a:xfrm>
                <a:off x="5028478" y="4209278"/>
                <a:ext cx="750989" cy="592586"/>
              </a:xfrm>
              <a:prstGeom prst="rect">
                <a:avLst/>
              </a:prstGeom>
              <a:noFill/>
              <a:ln w="9525">
                <a:noFill/>
                <a:miter lim="800000"/>
                <a:headEnd/>
                <a:tailEnd/>
              </a:ln>
            </p:spPr>
          </p:pic>
          <p:sp>
            <p:nvSpPr>
              <p:cNvPr id="66" name="TextBox 65"/>
              <p:cNvSpPr txBox="1"/>
              <p:nvPr/>
            </p:nvSpPr>
            <p:spPr>
              <a:xfrm>
                <a:off x="4903551" y="4716560"/>
                <a:ext cx="992282" cy="246132"/>
              </a:xfrm>
              <a:prstGeom prst="rect">
                <a:avLst/>
              </a:prstGeom>
              <a:noFill/>
            </p:spPr>
            <p:txBody>
              <a:bodyPr>
                <a:spAutoFit/>
              </a:bodyPr>
              <a:lstStyle/>
              <a:p>
                <a:pPr algn="ctr">
                  <a:defRPr/>
                </a:pPr>
                <a:r>
                  <a:rPr lang="en-US" sz="1000" b="1" dirty="0">
                    <a:solidFill>
                      <a:schemeClr val="bg1">
                        <a:lumMod val="50000"/>
                      </a:schemeClr>
                    </a:solidFill>
                    <a:latin typeface="+mj-lt"/>
                  </a:rPr>
                  <a:t>BlackBerry</a:t>
                </a:r>
              </a:p>
            </p:txBody>
          </p:sp>
        </p:grpSp>
        <p:grpSp>
          <p:nvGrpSpPr>
            <p:cNvPr id="27" name="Group 140"/>
            <p:cNvGrpSpPr>
              <a:grpSpLocks/>
            </p:cNvGrpSpPr>
            <p:nvPr/>
          </p:nvGrpSpPr>
          <p:grpSpPr bwMode="auto">
            <a:xfrm>
              <a:off x="7566041" y="4214817"/>
              <a:ext cx="992283" cy="763754"/>
              <a:chOff x="7566041" y="4214817"/>
              <a:chExt cx="992283" cy="763754"/>
            </a:xfrm>
          </p:grpSpPr>
          <p:pic>
            <p:nvPicPr>
              <p:cNvPr id="21580" name="Picture 53" descr="Communication-Icons-2008_32.gif"/>
              <p:cNvPicPr>
                <a:picLocks noChangeAspect="1"/>
              </p:cNvPicPr>
              <p:nvPr/>
            </p:nvPicPr>
            <p:blipFill>
              <a:blip r:embed="rId12" cstate="print">
                <a:clrChange>
                  <a:clrFrom>
                    <a:srgbClr val="FFFFFF"/>
                  </a:clrFrom>
                  <a:clrTo>
                    <a:srgbClr val="FFFFFF">
                      <a:alpha val="0"/>
                    </a:srgbClr>
                  </a:clrTo>
                </a:clrChange>
              </a:blip>
              <a:srcRect/>
              <a:stretch>
                <a:fillRect/>
              </a:stretch>
            </p:blipFill>
            <p:spPr bwMode="auto">
              <a:xfrm>
                <a:off x="7702031" y="4214817"/>
                <a:ext cx="667799" cy="731616"/>
              </a:xfrm>
              <a:prstGeom prst="rect">
                <a:avLst/>
              </a:prstGeom>
              <a:noFill/>
              <a:ln w="9525">
                <a:noFill/>
                <a:miter lim="800000"/>
                <a:headEnd/>
                <a:tailEnd/>
              </a:ln>
            </p:spPr>
          </p:pic>
          <p:sp>
            <p:nvSpPr>
              <p:cNvPr id="72" name="TextBox 71"/>
              <p:cNvSpPr txBox="1"/>
              <p:nvPr/>
            </p:nvSpPr>
            <p:spPr>
              <a:xfrm>
                <a:off x="7566041" y="4732439"/>
                <a:ext cx="992283" cy="246132"/>
              </a:xfrm>
              <a:prstGeom prst="rect">
                <a:avLst/>
              </a:prstGeom>
              <a:noFill/>
            </p:spPr>
            <p:txBody>
              <a:bodyPr>
                <a:spAutoFit/>
              </a:bodyPr>
              <a:lstStyle/>
              <a:p>
                <a:pPr algn="ctr">
                  <a:defRPr/>
                </a:pPr>
                <a:r>
                  <a:rPr lang="en-US" sz="1000" b="1" dirty="0">
                    <a:solidFill>
                      <a:schemeClr val="bg1">
                        <a:lumMod val="50000"/>
                      </a:schemeClr>
                    </a:solidFill>
                    <a:latin typeface="+mj-lt"/>
                  </a:rPr>
                  <a:t>work </a:t>
                </a:r>
              </a:p>
            </p:txBody>
          </p:sp>
        </p:grpSp>
      </p:grpSp>
      <p:grpSp>
        <p:nvGrpSpPr>
          <p:cNvPr id="28" name="Group 151"/>
          <p:cNvGrpSpPr>
            <a:grpSpLocks/>
          </p:cNvGrpSpPr>
          <p:nvPr/>
        </p:nvGrpSpPr>
        <p:grpSpPr bwMode="auto">
          <a:xfrm>
            <a:off x="3656013" y="5170488"/>
            <a:ext cx="4879975" cy="814387"/>
            <a:chOff x="3655588" y="5211090"/>
            <a:chExt cx="4880040" cy="814826"/>
          </a:xfrm>
        </p:grpSpPr>
        <p:grpSp>
          <p:nvGrpSpPr>
            <p:cNvPr id="29" name="Group 59"/>
            <p:cNvGrpSpPr>
              <a:grpSpLocks/>
            </p:cNvGrpSpPr>
            <p:nvPr/>
          </p:nvGrpSpPr>
          <p:grpSpPr bwMode="auto">
            <a:xfrm>
              <a:off x="3655588" y="5325289"/>
              <a:ext cx="992201" cy="694277"/>
              <a:chOff x="3563557" y="5119721"/>
              <a:chExt cx="992201" cy="694277"/>
            </a:xfrm>
          </p:grpSpPr>
          <p:pic>
            <p:nvPicPr>
              <p:cNvPr id="21575" name="Picture 46" descr="Communication-Icons-2008_22.gif"/>
              <p:cNvPicPr>
                <a:picLocks noChangeAspect="1"/>
              </p:cNvPicPr>
              <p:nvPr/>
            </p:nvPicPr>
            <p:blipFill>
              <a:blip r:embed="rId8" cstate="print">
                <a:clrChange>
                  <a:clrFrom>
                    <a:srgbClr val="FFFFFF"/>
                  </a:clrFrom>
                  <a:clrTo>
                    <a:srgbClr val="FFFFFF">
                      <a:alpha val="0"/>
                    </a:srgbClr>
                  </a:clrTo>
                </a:clrChange>
              </a:blip>
              <a:srcRect/>
              <a:stretch>
                <a:fillRect/>
              </a:stretch>
            </p:blipFill>
            <p:spPr bwMode="auto">
              <a:xfrm>
                <a:off x="3767578" y="5119721"/>
                <a:ext cx="585748" cy="592586"/>
              </a:xfrm>
              <a:prstGeom prst="rect">
                <a:avLst/>
              </a:prstGeom>
              <a:noFill/>
              <a:ln w="9525">
                <a:noFill/>
                <a:miter lim="800000"/>
                <a:headEnd/>
                <a:tailEnd/>
              </a:ln>
            </p:spPr>
          </p:pic>
          <p:sp>
            <p:nvSpPr>
              <p:cNvPr id="59" name="TextBox 58"/>
              <p:cNvSpPr txBox="1"/>
              <p:nvPr/>
            </p:nvSpPr>
            <p:spPr>
              <a:xfrm>
                <a:off x="3563557" y="5567800"/>
                <a:ext cx="992200" cy="246195"/>
              </a:xfrm>
              <a:prstGeom prst="rect">
                <a:avLst/>
              </a:prstGeom>
              <a:noFill/>
            </p:spPr>
            <p:txBody>
              <a:bodyPr>
                <a:spAutoFit/>
              </a:bodyPr>
              <a:lstStyle/>
              <a:p>
                <a:pPr algn="ctr">
                  <a:defRPr/>
                </a:pPr>
                <a:r>
                  <a:rPr lang="en-US" sz="1000" b="1" dirty="0">
                    <a:solidFill>
                      <a:schemeClr val="bg1">
                        <a:lumMod val="50000"/>
                      </a:schemeClr>
                    </a:solidFill>
                    <a:latin typeface="+mj-lt"/>
                  </a:rPr>
                  <a:t>email</a:t>
                </a:r>
              </a:p>
            </p:txBody>
          </p:sp>
        </p:grpSp>
        <p:grpSp>
          <p:nvGrpSpPr>
            <p:cNvPr id="30" name="Group 150"/>
            <p:cNvGrpSpPr>
              <a:grpSpLocks/>
            </p:cNvGrpSpPr>
            <p:nvPr/>
          </p:nvGrpSpPr>
          <p:grpSpPr bwMode="auto">
            <a:xfrm>
              <a:off x="7543427" y="5211090"/>
              <a:ext cx="992201" cy="814826"/>
              <a:chOff x="7543427" y="5211090"/>
              <a:chExt cx="992201" cy="814826"/>
            </a:xfrm>
          </p:grpSpPr>
          <p:pic>
            <p:nvPicPr>
              <p:cNvPr id="21573" name="Picture 55" descr="Communication-Icons-2008_34.gif"/>
              <p:cNvPicPr>
                <a:picLocks noChangeAspect="1"/>
              </p:cNvPicPr>
              <p:nvPr/>
            </p:nvPicPr>
            <p:blipFill>
              <a:blip r:embed="rId9" cstate="print">
                <a:clrChange>
                  <a:clrFrom>
                    <a:srgbClr val="FFFFFF"/>
                  </a:clrFrom>
                  <a:clrTo>
                    <a:srgbClr val="FFFFFF">
                      <a:alpha val="0"/>
                    </a:srgbClr>
                  </a:clrTo>
                </a:clrChange>
              </a:blip>
              <a:srcRect/>
              <a:stretch>
                <a:fillRect/>
              </a:stretch>
            </p:blipFill>
            <p:spPr bwMode="auto">
              <a:xfrm>
                <a:off x="7609010" y="5211090"/>
                <a:ext cx="750989" cy="647286"/>
              </a:xfrm>
              <a:prstGeom prst="rect">
                <a:avLst/>
              </a:prstGeom>
              <a:noFill/>
              <a:ln w="9525">
                <a:noFill/>
                <a:miter lim="800000"/>
                <a:headEnd/>
                <a:tailEnd/>
              </a:ln>
            </p:spPr>
          </p:pic>
          <p:sp>
            <p:nvSpPr>
              <p:cNvPr id="74" name="TextBox 73"/>
              <p:cNvSpPr txBox="1"/>
              <p:nvPr/>
            </p:nvSpPr>
            <p:spPr>
              <a:xfrm>
                <a:off x="7543427" y="5779721"/>
                <a:ext cx="992201" cy="246195"/>
              </a:xfrm>
              <a:prstGeom prst="rect">
                <a:avLst/>
              </a:prstGeom>
              <a:noFill/>
            </p:spPr>
            <p:txBody>
              <a:bodyPr>
                <a:spAutoFit/>
              </a:bodyPr>
              <a:lstStyle/>
              <a:p>
                <a:pPr algn="ctr">
                  <a:defRPr/>
                </a:pPr>
                <a:r>
                  <a:rPr lang="en-US" sz="1000" b="1" dirty="0">
                    <a:solidFill>
                      <a:schemeClr val="bg1">
                        <a:lumMod val="50000"/>
                      </a:schemeClr>
                    </a:solidFill>
                    <a:latin typeface="+mj-lt"/>
                  </a:rPr>
                  <a:t>pager</a:t>
                </a:r>
              </a:p>
            </p:txBody>
          </p:sp>
        </p:grpSp>
      </p:grpSp>
      <p:sp>
        <p:nvSpPr>
          <p:cNvPr id="79" name="Text Box 22"/>
          <p:cNvSpPr txBox="1">
            <a:spLocks noChangeArrowheads="1"/>
          </p:cNvSpPr>
          <p:nvPr/>
        </p:nvSpPr>
        <p:spPr bwMode="auto">
          <a:xfrm>
            <a:off x="0" y="3857625"/>
            <a:ext cx="1638300" cy="276225"/>
          </a:xfrm>
          <a:prstGeom prst="rect">
            <a:avLst/>
          </a:prstGeom>
          <a:noFill/>
          <a:ln w="9525">
            <a:noFill/>
            <a:miter lim="800000"/>
            <a:headEnd/>
            <a:tailEnd/>
          </a:ln>
        </p:spPr>
        <p:txBody>
          <a:bodyPr>
            <a:spAutoFit/>
          </a:bodyPr>
          <a:lstStyle/>
          <a:p>
            <a:pPr>
              <a:spcBef>
                <a:spcPct val="50000"/>
              </a:spcBef>
              <a:defRPr/>
            </a:pPr>
            <a:r>
              <a:rPr lang="en-US" sz="1200" dirty="0">
                <a:latin typeface="+mj-lt"/>
              </a:rPr>
              <a:t>Second Attempt</a:t>
            </a:r>
          </a:p>
        </p:txBody>
      </p:sp>
      <p:pic>
        <p:nvPicPr>
          <p:cNvPr id="21532" name="Picture 56" descr="C:\Documents and Settings\lsouza\Local Settings\Temporary Internet Files\Content.IE5\WH43I5IB\MPj04307580000[1].jpg"/>
          <p:cNvPicPr>
            <a:picLocks noChangeAspect="1" noChangeArrowheads="1"/>
          </p:cNvPicPr>
          <p:nvPr/>
        </p:nvPicPr>
        <p:blipFill>
          <a:blip r:embed="rId13" cstate="print">
            <a:clrChange>
              <a:clrFrom>
                <a:srgbClr val="C8D7D3"/>
              </a:clrFrom>
              <a:clrTo>
                <a:srgbClr val="C8D7D3">
                  <a:alpha val="0"/>
                </a:srgbClr>
              </a:clrTo>
            </a:clrChange>
          </a:blip>
          <a:srcRect l="57414" t="14362" r="14575" b="41162"/>
          <a:stretch>
            <a:fillRect/>
          </a:stretch>
        </p:blipFill>
        <p:spPr bwMode="auto">
          <a:xfrm>
            <a:off x="6362700" y="1441450"/>
            <a:ext cx="704850" cy="742950"/>
          </a:xfrm>
          <a:prstGeom prst="rect">
            <a:avLst/>
          </a:prstGeom>
          <a:noFill/>
          <a:ln w="9525">
            <a:noFill/>
            <a:miter lim="800000"/>
            <a:headEnd/>
            <a:tailEnd/>
          </a:ln>
        </p:spPr>
      </p:pic>
      <p:pic>
        <p:nvPicPr>
          <p:cNvPr id="8220" name="Picture 58" descr="C:\Documents and Settings\lsouza\Local Settings\Temporary Internet Files\Content.IE5\3I8J3PKH\MPj04307810000[1].jpg"/>
          <p:cNvPicPr>
            <a:picLocks noChangeAspect="1" noChangeArrowheads="1"/>
          </p:cNvPicPr>
          <p:nvPr/>
        </p:nvPicPr>
        <p:blipFill>
          <a:blip r:embed="rId14" cstate="print"/>
          <a:srcRect/>
          <a:stretch>
            <a:fillRect/>
          </a:stretch>
        </p:blipFill>
        <p:spPr bwMode="auto">
          <a:xfrm>
            <a:off x="2640015" y="1517652"/>
            <a:ext cx="531812" cy="701675"/>
          </a:xfrm>
          <a:prstGeom prst="roundRect">
            <a:avLst/>
          </a:prstGeom>
          <a:noFill/>
          <a:ln w="9525">
            <a:noFill/>
            <a:miter lim="800000"/>
            <a:headEnd/>
            <a:tailEnd/>
          </a:ln>
        </p:spPr>
      </p:pic>
      <p:pic>
        <p:nvPicPr>
          <p:cNvPr id="8221" name="Picture 60" descr="C:\Documents and Settings\lsouza\Local Settings\Temporary Internet Files\Content.IE5\6DD6JIT0\MPj04308160000[1].jpg"/>
          <p:cNvPicPr>
            <a:picLocks noChangeAspect="1" noChangeArrowheads="1"/>
          </p:cNvPicPr>
          <p:nvPr/>
        </p:nvPicPr>
        <p:blipFill>
          <a:blip r:embed="rId15" cstate="print"/>
          <a:srcRect l="22157" t="7912" r="39291" b="51556"/>
          <a:stretch>
            <a:fillRect/>
          </a:stretch>
        </p:blipFill>
        <p:spPr bwMode="auto">
          <a:xfrm>
            <a:off x="5151440" y="1481139"/>
            <a:ext cx="503237" cy="708025"/>
          </a:xfrm>
          <a:prstGeom prst="roundRect">
            <a:avLst/>
          </a:prstGeom>
          <a:noFill/>
          <a:ln w="9525">
            <a:noFill/>
            <a:miter lim="800000"/>
            <a:headEnd/>
            <a:tailEnd/>
          </a:ln>
        </p:spPr>
      </p:pic>
      <p:pic>
        <p:nvPicPr>
          <p:cNvPr id="21535" name="Picture 61" descr="C:\Documents and Settings\lsouza\Local Settings\Temporary Internet Files\Content.IE5\A10JQHA5\MPj04308970000[1].jpg"/>
          <p:cNvPicPr>
            <a:picLocks noChangeAspect="1" noChangeArrowheads="1"/>
          </p:cNvPicPr>
          <p:nvPr/>
        </p:nvPicPr>
        <p:blipFill>
          <a:blip r:embed="rId16" cstate="print">
            <a:clrChange>
              <a:clrFrom>
                <a:srgbClr val="F2F6FD"/>
              </a:clrFrom>
              <a:clrTo>
                <a:srgbClr val="F2F6FD">
                  <a:alpha val="0"/>
                </a:srgbClr>
              </a:clrTo>
            </a:clrChange>
          </a:blip>
          <a:srcRect l="2888" t="27509" r="72667" b="44623"/>
          <a:stretch>
            <a:fillRect/>
          </a:stretch>
        </p:blipFill>
        <p:spPr bwMode="auto">
          <a:xfrm>
            <a:off x="7499350" y="1470025"/>
            <a:ext cx="844550" cy="704850"/>
          </a:xfrm>
          <a:prstGeom prst="rect">
            <a:avLst/>
          </a:prstGeom>
          <a:noFill/>
          <a:ln w="9525">
            <a:noFill/>
            <a:miter lim="800000"/>
            <a:headEnd/>
            <a:tailEnd/>
          </a:ln>
        </p:spPr>
      </p:pic>
      <p:pic>
        <p:nvPicPr>
          <p:cNvPr id="8223" name="Picture 62" descr="C:\Documents and Settings\lsouza\Local Settings\Temporary Internet Files\Content.IE5\M57CL4ZA\MPj04309270000[1].jpg"/>
          <p:cNvPicPr>
            <a:picLocks noChangeAspect="1" noChangeArrowheads="1"/>
          </p:cNvPicPr>
          <p:nvPr/>
        </p:nvPicPr>
        <p:blipFill>
          <a:blip r:embed="rId17" cstate="print"/>
          <a:srcRect l="9666" r="54222" b="33371"/>
          <a:stretch>
            <a:fillRect/>
          </a:stretch>
        </p:blipFill>
        <p:spPr bwMode="auto">
          <a:xfrm>
            <a:off x="3884615" y="1498600"/>
            <a:ext cx="561975" cy="690562"/>
          </a:xfrm>
          <a:prstGeom prst="roundRect">
            <a:avLst/>
          </a:prstGeom>
          <a:noFill/>
          <a:ln w="9525">
            <a:noFill/>
            <a:miter lim="800000"/>
            <a:headEnd/>
            <a:tailEnd/>
          </a:ln>
        </p:spPr>
      </p:pic>
      <p:grpSp>
        <p:nvGrpSpPr>
          <p:cNvPr id="31" name="Group 129"/>
          <p:cNvGrpSpPr>
            <a:grpSpLocks/>
          </p:cNvGrpSpPr>
          <p:nvPr/>
        </p:nvGrpSpPr>
        <p:grpSpPr bwMode="auto">
          <a:xfrm>
            <a:off x="2255838" y="2971800"/>
            <a:ext cx="1325562" cy="828675"/>
            <a:chOff x="2317172" y="3065318"/>
            <a:chExt cx="1325581" cy="829397"/>
          </a:xfrm>
        </p:grpSpPr>
        <p:sp>
          <p:nvSpPr>
            <p:cNvPr id="2095" name="Text Box 35"/>
            <p:cNvSpPr txBox="1">
              <a:spLocks noChangeArrowheads="1"/>
            </p:cNvSpPr>
            <p:nvPr/>
          </p:nvSpPr>
          <p:spPr bwMode="auto">
            <a:xfrm>
              <a:off x="2317172" y="3548338"/>
              <a:ext cx="1325581" cy="346377"/>
            </a:xfrm>
            <a:prstGeom prst="rect">
              <a:avLst/>
            </a:prstGeom>
            <a:solidFill>
              <a:schemeClr val="bg1"/>
            </a:solidFill>
            <a:ln w="12700">
              <a:noFill/>
              <a:miter lim="800000"/>
              <a:headEnd/>
              <a:tailEnd/>
            </a:ln>
          </p:spPr>
          <p:txBody>
            <a:bodyPr>
              <a:spAutoFit/>
            </a:bodyPr>
            <a:lstStyle/>
            <a:p>
              <a:pPr algn="ctr">
                <a:spcBef>
                  <a:spcPct val="50000"/>
                </a:spcBef>
                <a:defRPr/>
              </a:pPr>
              <a:r>
                <a:rPr lang="en-US" sz="800" b="1" dirty="0">
                  <a:latin typeface="+mj-lt"/>
                </a:rPr>
                <a:t>CONFIRMED</a:t>
              </a:r>
              <a:br>
                <a:rPr lang="en-US" sz="800" b="1" dirty="0">
                  <a:latin typeface="+mj-lt"/>
                </a:rPr>
              </a:br>
              <a:r>
                <a:rPr lang="en-US" sz="800" dirty="0">
                  <a:latin typeface="+mj-lt"/>
                </a:rPr>
                <a:t>4/20/09 10:02:03 AM</a:t>
              </a:r>
            </a:p>
          </p:txBody>
        </p:sp>
        <p:sp>
          <p:nvSpPr>
            <p:cNvPr id="129" name="TextBox 128"/>
            <p:cNvSpPr txBox="1"/>
            <p:nvPr/>
          </p:nvSpPr>
          <p:spPr>
            <a:xfrm>
              <a:off x="2806129" y="3065318"/>
              <a:ext cx="674697" cy="770609"/>
            </a:xfrm>
            <a:prstGeom prst="rect">
              <a:avLst/>
            </a:prstGeom>
            <a:noFill/>
          </p:spPr>
          <p:txBody>
            <a:bodyPr>
              <a:spAutoFit/>
            </a:bodyPr>
            <a:lstStyle/>
            <a:p>
              <a:pPr>
                <a:defRPr/>
              </a:pPr>
              <a:r>
                <a:rPr lang="en-US" sz="4400" b="1" dirty="0">
                  <a:solidFill>
                    <a:schemeClr val="bg1">
                      <a:lumMod val="50000"/>
                    </a:schemeClr>
                  </a:solidFill>
                  <a:effectLst>
                    <a:outerShdw blurRad="38100" dist="38100" dir="2700000" algn="tl">
                      <a:srgbClr val="000000">
                        <a:alpha val="43137"/>
                      </a:srgbClr>
                    </a:outerShdw>
                  </a:effectLst>
                  <a:latin typeface="+mj-lt"/>
                  <a:sym typeface="Wingdings"/>
                </a:rPr>
                <a:t></a:t>
              </a:r>
              <a:endParaRPr lang="en-US" sz="4400" b="1" dirty="0">
                <a:solidFill>
                  <a:schemeClr val="bg1">
                    <a:lumMod val="50000"/>
                  </a:schemeClr>
                </a:solidFill>
                <a:effectLst>
                  <a:outerShdw blurRad="38100" dist="38100" dir="2700000" algn="tl">
                    <a:srgbClr val="000000">
                      <a:alpha val="43137"/>
                    </a:srgbClr>
                  </a:outerShdw>
                </a:effectLst>
                <a:latin typeface="+mj-lt"/>
              </a:endParaRPr>
            </a:p>
          </p:txBody>
        </p:sp>
      </p:grpSp>
      <p:grpSp>
        <p:nvGrpSpPr>
          <p:cNvPr id="32" name="Group 130"/>
          <p:cNvGrpSpPr>
            <a:grpSpLocks/>
          </p:cNvGrpSpPr>
          <p:nvPr/>
        </p:nvGrpSpPr>
        <p:grpSpPr bwMode="auto">
          <a:xfrm>
            <a:off x="5992813" y="3014663"/>
            <a:ext cx="1325562" cy="828675"/>
            <a:chOff x="2317172" y="3065318"/>
            <a:chExt cx="1325581" cy="829397"/>
          </a:xfrm>
        </p:grpSpPr>
        <p:sp>
          <p:nvSpPr>
            <p:cNvPr id="2093" name="Text Box 35"/>
            <p:cNvSpPr txBox="1">
              <a:spLocks noChangeArrowheads="1"/>
            </p:cNvSpPr>
            <p:nvPr/>
          </p:nvSpPr>
          <p:spPr bwMode="auto">
            <a:xfrm>
              <a:off x="2317172" y="3548338"/>
              <a:ext cx="1325581" cy="346377"/>
            </a:xfrm>
            <a:prstGeom prst="rect">
              <a:avLst/>
            </a:prstGeom>
            <a:solidFill>
              <a:schemeClr val="bg1"/>
            </a:solidFill>
            <a:ln w="12700">
              <a:noFill/>
              <a:miter lim="800000"/>
              <a:headEnd/>
              <a:tailEnd/>
            </a:ln>
          </p:spPr>
          <p:txBody>
            <a:bodyPr>
              <a:spAutoFit/>
            </a:bodyPr>
            <a:lstStyle/>
            <a:p>
              <a:pPr algn="ctr">
                <a:spcBef>
                  <a:spcPct val="50000"/>
                </a:spcBef>
                <a:defRPr/>
              </a:pPr>
              <a:r>
                <a:rPr lang="en-US" sz="800" b="1" dirty="0">
                  <a:latin typeface="+mj-lt"/>
                </a:rPr>
                <a:t>CONFIRMED</a:t>
              </a:r>
              <a:br>
                <a:rPr lang="en-US" sz="800" b="1" dirty="0">
                  <a:latin typeface="+mj-lt"/>
                </a:rPr>
              </a:br>
              <a:r>
                <a:rPr lang="en-US" sz="800" dirty="0">
                  <a:latin typeface="+mj-lt"/>
                </a:rPr>
                <a:t>4/20/09 10:02:56 AM</a:t>
              </a:r>
            </a:p>
          </p:txBody>
        </p:sp>
        <p:sp>
          <p:nvSpPr>
            <p:cNvPr id="133" name="TextBox 132"/>
            <p:cNvSpPr txBox="1"/>
            <p:nvPr/>
          </p:nvSpPr>
          <p:spPr>
            <a:xfrm>
              <a:off x="2806129" y="3065318"/>
              <a:ext cx="674697" cy="770608"/>
            </a:xfrm>
            <a:prstGeom prst="rect">
              <a:avLst/>
            </a:prstGeom>
            <a:noFill/>
          </p:spPr>
          <p:txBody>
            <a:bodyPr>
              <a:spAutoFit/>
            </a:bodyPr>
            <a:lstStyle/>
            <a:p>
              <a:pPr>
                <a:defRPr/>
              </a:pPr>
              <a:r>
                <a:rPr lang="en-US" sz="4400" b="1" dirty="0">
                  <a:solidFill>
                    <a:schemeClr val="bg1">
                      <a:lumMod val="50000"/>
                    </a:schemeClr>
                  </a:solidFill>
                  <a:effectLst>
                    <a:outerShdw blurRad="38100" dist="38100" dir="2700000" algn="tl">
                      <a:srgbClr val="000000">
                        <a:alpha val="43137"/>
                      </a:srgbClr>
                    </a:outerShdw>
                  </a:effectLst>
                  <a:latin typeface="+mj-lt"/>
                  <a:sym typeface="Wingdings"/>
                </a:rPr>
                <a:t></a:t>
              </a:r>
              <a:endParaRPr lang="en-US" sz="4400" b="1" dirty="0">
                <a:solidFill>
                  <a:schemeClr val="bg1">
                    <a:lumMod val="50000"/>
                  </a:schemeClr>
                </a:solidFill>
                <a:effectLst>
                  <a:outerShdw blurRad="38100" dist="38100" dir="2700000" algn="tl">
                    <a:srgbClr val="000000">
                      <a:alpha val="43137"/>
                    </a:srgbClr>
                  </a:outerShdw>
                </a:effectLst>
                <a:latin typeface="+mj-lt"/>
              </a:endParaRPr>
            </a:p>
          </p:txBody>
        </p:sp>
      </p:grpSp>
      <p:grpSp>
        <p:nvGrpSpPr>
          <p:cNvPr id="33" name="Group 142"/>
          <p:cNvGrpSpPr>
            <a:grpSpLocks/>
          </p:cNvGrpSpPr>
          <p:nvPr/>
        </p:nvGrpSpPr>
        <p:grpSpPr bwMode="auto">
          <a:xfrm>
            <a:off x="4718050" y="4233863"/>
            <a:ext cx="1225550" cy="828675"/>
            <a:chOff x="2317172" y="3065318"/>
            <a:chExt cx="1325581" cy="829397"/>
          </a:xfrm>
        </p:grpSpPr>
        <p:sp>
          <p:nvSpPr>
            <p:cNvPr id="2091" name="Text Box 35"/>
            <p:cNvSpPr txBox="1">
              <a:spLocks noChangeArrowheads="1"/>
            </p:cNvSpPr>
            <p:nvPr/>
          </p:nvSpPr>
          <p:spPr bwMode="auto">
            <a:xfrm>
              <a:off x="2317172" y="3548338"/>
              <a:ext cx="1325581" cy="346377"/>
            </a:xfrm>
            <a:prstGeom prst="rect">
              <a:avLst/>
            </a:prstGeom>
            <a:solidFill>
              <a:schemeClr val="bg1"/>
            </a:solidFill>
            <a:ln w="12700">
              <a:noFill/>
              <a:miter lim="800000"/>
              <a:headEnd/>
              <a:tailEnd/>
            </a:ln>
          </p:spPr>
          <p:txBody>
            <a:bodyPr>
              <a:spAutoFit/>
            </a:bodyPr>
            <a:lstStyle/>
            <a:p>
              <a:pPr algn="ctr">
                <a:spcBef>
                  <a:spcPct val="50000"/>
                </a:spcBef>
                <a:defRPr/>
              </a:pPr>
              <a:r>
                <a:rPr lang="en-US" sz="800" b="1" dirty="0">
                  <a:latin typeface="+mj-lt"/>
                </a:rPr>
                <a:t>CONFIRMED</a:t>
              </a:r>
              <a:br>
                <a:rPr lang="en-US" sz="800" b="1" dirty="0">
                  <a:latin typeface="+mj-lt"/>
                </a:rPr>
              </a:br>
              <a:r>
                <a:rPr lang="en-US" sz="800" b="1" dirty="0">
                  <a:latin typeface="+mj-lt"/>
                </a:rPr>
                <a:t>4</a:t>
              </a:r>
              <a:r>
                <a:rPr lang="en-US" sz="800" dirty="0">
                  <a:latin typeface="+mj-lt"/>
                </a:rPr>
                <a:t>/20/09 10:03:35 AM</a:t>
              </a:r>
            </a:p>
          </p:txBody>
        </p:sp>
        <p:sp>
          <p:nvSpPr>
            <p:cNvPr id="145" name="TextBox 144"/>
            <p:cNvSpPr txBox="1"/>
            <p:nvPr/>
          </p:nvSpPr>
          <p:spPr>
            <a:xfrm>
              <a:off x="2806539" y="3065318"/>
              <a:ext cx="674809" cy="770608"/>
            </a:xfrm>
            <a:prstGeom prst="rect">
              <a:avLst/>
            </a:prstGeom>
            <a:noFill/>
          </p:spPr>
          <p:txBody>
            <a:bodyPr>
              <a:spAutoFit/>
            </a:bodyPr>
            <a:lstStyle/>
            <a:p>
              <a:pPr>
                <a:defRPr/>
              </a:pPr>
              <a:r>
                <a:rPr lang="en-US" sz="4400" b="1" dirty="0">
                  <a:solidFill>
                    <a:schemeClr val="bg1">
                      <a:lumMod val="50000"/>
                    </a:schemeClr>
                  </a:solidFill>
                  <a:effectLst>
                    <a:outerShdw blurRad="38100" dist="38100" dir="2700000" algn="tl">
                      <a:srgbClr val="000000">
                        <a:alpha val="43137"/>
                      </a:srgbClr>
                    </a:outerShdw>
                  </a:effectLst>
                  <a:latin typeface="+mj-lt"/>
                  <a:sym typeface="Wingdings"/>
                </a:rPr>
                <a:t></a:t>
              </a:r>
              <a:endParaRPr lang="en-US" sz="4400" b="1" dirty="0">
                <a:solidFill>
                  <a:schemeClr val="bg1">
                    <a:lumMod val="50000"/>
                  </a:schemeClr>
                </a:solidFill>
                <a:effectLst>
                  <a:outerShdw blurRad="38100" dist="38100" dir="2700000" algn="tl">
                    <a:srgbClr val="000000">
                      <a:alpha val="43137"/>
                    </a:srgbClr>
                  </a:outerShdw>
                </a:effectLst>
                <a:latin typeface="+mj-lt"/>
              </a:endParaRPr>
            </a:p>
          </p:txBody>
        </p:sp>
      </p:grpSp>
      <p:grpSp>
        <p:nvGrpSpPr>
          <p:cNvPr id="34" name="Group 155"/>
          <p:cNvGrpSpPr>
            <a:grpSpLocks/>
          </p:cNvGrpSpPr>
          <p:nvPr/>
        </p:nvGrpSpPr>
        <p:grpSpPr bwMode="auto">
          <a:xfrm>
            <a:off x="3446463" y="5484813"/>
            <a:ext cx="1362075" cy="501650"/>
            <a:chOff x="3446873" y="5564968"/>
            <a:chExt cx="1361208" cy="500223"/>
          </a:xfrm>
        </p:grpSpPr>
        <p:sp>
          <p:nvSpPr>
            <p:cNvPr id="2089" name="Text Box 35"/>
            <p:cNvSpPr txBox="1">
              <a:spLocks noChangeArrowheads="1"/>
            </p:cNvSpPr>
            <p:nvPr/>
          </p:nvSpPr>
          <p:spPr bwMode="auto">
            <a:xfrm>
              <a:off x="3446873" y="5849905"/>
              <a:ext cx="1326305" cy="215286"/>
            </a:xfrm>
            <a:prstGeom prst="rect">
              <a:avLst/>
            </a:prstGeom>
            <a:solidFill>
              <a:schemeClr val="bg1"/>
            </a:solidFill>
            <a:ln w="12700">
              <a:noFill/>
              <a:miter lim="800000"/>
              <a:headEnd/>
              <a:tailEnd/>
            </a:ln>
          </p:spPr>
          <p:txBody>
            <a:bodyPr>
              <a:spAutoFit/>
            </a:bodyPr>
            <a:lstStyle/>
            <a:p>
              <a:pPr algn="ctr">
                <a:spcBef>
                  <a:spcPct val="50000"/>
                </a:spcBef>
                <a:defRPr/>
              </a:pPr>
              <a:r>
                <a:rPr lang="en-US" sz="800" b="1" dirty="0">
                  <a:latin typeface="+mj-lt"/>
                </a:rPr>
                <a:t>NO RESPONSE</a:t>
              </a:r>
            </a:p>
          </p:txBody>
        </p:sp>
        <p:sp>
          <p:nvSpPr>
            <p:cNvPr id="155" name="TextBox 154"/>
            <p:cNvSpPr txBox="1"/>
            <p:nvPr/>
          </p:nvSpPr>
          <p:spPr>
            <a:xfrm>
              <a:off x="4132236" y="5564968"/>
              <a:ext cx="675845" cy="368835"/>
            </a:xfrm>
            <a:prstGeom prst="rect">
              <a:avLst/>
            </a:prstGeom>
            <a:noFill/>
          </p:spPr>
          <p:txBody>
            <a:bodyPr>
              <a:spAutoFit/>
            </a:bodyPr>
            <a:lstStyle/>
            <a:p>
              <a:pPr>
                <a:defRPr/>
              </a:pPr>
              <a:r>
                <a:rPr lang="en-US" b="1" dirty="0">
                  <a:solidFill>
                    <a:srgbClr val="C00000"/>
                  </a:solidFill>
                  <a:latin typeface="+mj-lt"/>
                  <a:sym typeface="Wingdings 2"/>
                </a:rPr>
                <a:t></a:t>
              </a:r>
              <a:endParaRPr lang="en-US" b="1" dirty="0">
                <a:solidFill>
                  <a:srgbClr val="C00000"/>
                </a:solidFill>
                <a:effectLst>
                  <a:outerShdw blurRad="38100" dist="38100" dir="2700000" algn="tl">
                    <a:srgbClr val="000000">
                      <a:alpha val="43137"/>
                    </a:srgbClr>
                  </a:outerShdw>
                </a:effectLst>
                <a:latin typeface="+mj-lt"/>
              </a:endParaRPr>
            </a:p>
          </p:txBody>
        </p:sp>
      </p:grpSp>
      <p:grpSp>
        <p:nvGrpSpPr>
          <p:cNvPr id="35" name="Group 156"/>
          <p:cNvGrpSpPr>
            <a:grpSpLocks/>
          </p:cNvGrpSpPr>
          <p:nvPr/>
        </p:nvGrpSpPr>
        <p:grpSpPr bwMode="auto">
          <a:xfrm>
            <a:off x="4876800" y="5943600"/>
            <a:ext cx="1362075" cy="500063"/>
            <a:chOff x="3446873" y="5564952"/>
            <a:chExt cx="1361208" cy="500237"/>
          </a:xfrm>
        </p:grpSpPr>
        <p:sp>
          <p:nvSpPr>
            <p:cNvPr id="2087" name="Text Box 35"/>
            <p:cNvSpPr txBox="1">
              <a:spLocks noChangeArrowheads="1"/>
            </p:cNvSpPr>
            <p:nvPr/>
          </p:nvSpPr>
          <p:spPr bwMode="auto">
            <a:xfrm>
              <a:off x="3446873" y="5849214"/>
              <a:ext cx="1326305" cy="215975"/>
            </a:xfrm>
            <a:prstGeom prst="rect">
              <a:avLst/>
            </a:prstGeom>
            <a:solidFill>
              <a:schemeClr val="bg1"/>
            </a:solidFill>
            <a:ln w="12700">
              <a:noFill/>
              <a:miter lim="800000"/>
              <a:headEnd/>
              <a:tailEnd/>
            </a:ln>
          </p:spPr>
          <p:txBody>
            <a:bodyPr>
              <a:spAutoFit/>
            </a:bodyPr>
            <a:lstStyle/>
            <a:p>
              <a:pPr algn="ctr">
                <a:spcBef>
                  <a:spcPct val="50000"/>
                </a:spcBef>
                <a:defRPr/>
              </a:pPr>
              <a:endParaRPr lang="en-US" sz="800" b="1" dirty="0">
                <a:latin typeface="+mj-lt"/>
              </a:endParaRPr>
            </a:p>
          </p:txBody>
        </p:sp>
        <p:sp>
          <p:nvSpPr>
            <p:cNvPr id="159" name="TextBox 158"/>
            <p:cNvSpPr txBox="1"/>
            <p:nvPr/>
          </p:nvSpPr>
          <p:spPr>
            <a:xfrm>
              <a:off x="4132236" y="5564952"/>
              <a:ext cx="675845" cy="370017"/>
            </a:xfrm>
            <a:prstGeom prst="rect">
              <a:avLst/>
            </a:prstGeom>
            <a:noFill/>
          </p:spPr>
          <p:txBody>
            <a:bodyPr>
              <a:spAutoFit/>
            </a:bodyPr>
            <a:lstStyle/>
            <a:p>
              <a:pPr>
                <a:defRPr/>
              </a:pPr>
              <a:endParaRPr lang="en-US" b="1" dirty="0">
                <a:solidFill>
                  <a:srgbClr val="C00000"/>
                </a:solidFill>
                <a:effectLst>
                  <a:outerShdw blurRad="38100" dist="38100" dir="2700000" algn="tl">
                    <a:srgbClr val="000000">
                      <a:alpha val="43137"/>
                    </a:srgbClr>
                  </a:outerShdw>
                </a:effectLst>
                <a:latin typeface="+mj-lt"/>
              </a:endParaRPr>
            </a:p>
          </p:txBody>
        </p:sp>
      </p:grpSp>
      <p:sp>
        <p:nvSpPr>
          <p:cNvPr id="160" name="TextBox 159"/>
          <p:cNvSpPr txBox="1">
            <a:spLocks noChangeArrowheads="1"/>
          </p:cNvSpPr>
          <p:nvPr/>
        </p:nvSpPr>
        <p:spPr bwMode="auto">
          <a:xfrm>
            <a:off x="3724275" y="5972175"/>
            <a:ext cx="796925" cy="260350"/>
          </a:xfrm>
          <a:prstGeom prst="rect">
            <a:avLst/>
          </a:prstGeom>
          <a:noFill/>
          <a:ln w="9525">
            <a:noFill/>
            <a:miter lim="800000"/>
            <a:headEnd/>
            <a:tailEnd/>
          </a:ln>
        </p:spPr>
        <p:txBody>
          <a:bodyPr wrap="none">
            <a:spAutoFit/>
          </a:bodyPr>
          <a:lstStyle/>
          <a:p>
            <a:r>
              <a:rPr lang="en-US" sz="1100" dirty="0">
                <a:solidFill>
                  <a:srgbClr val="C00000"/>
                </a:solidFill>
                <a:cs typeface="Arial" charset="0"/>
              </a:rPr>
              <a:t>Re-send?</a:t>
            </a:r>
          </a:p>
        </p:txBody>
      </p:sp>
      <p:sp>
        <p:nvSpPr>
          <p:cNvPr id="21543" name="Title 116"/>
          <p:cNvSpPr>
            <a:spLocks noGrp="1"/>
          </p:cNvSpPr>
          <p:nvPr>
            <p:ph type="title"/>
          </p:nvPr>
        </p:nvSpPr>
        <p:spPr>
          <a:xfrm>
            <a:off x="0" y="152400"/>
            <a:ext cx="7442200" cy="777240"/>
          </a:xfrm>
        </p:spPr>
        <p:txBody>
          <a:bodyPr>
            <a:noAutofit/>
          </a:bodyPr>
          <a:lstStyle/>
          <a:p>
            <a:r>
              <a:rPr lang="en-US" sz="4000" dirty="0">
                <a:latin typeface="+mn-lt"/>
              </a:rPr>
              <a:t>Connectivity and Accountability</a:t>
            </a:r>
          </a:p>
        </p:txBody>
      </p:sp>
      <p:grpSp>
        <p:nvGrpSpPr>
          <p:cNvPr id="36" name="Group 124"/>
          <p:cNvGrpSpPr>
            <a:grpSpLocks/>
          </p:cNvGrpSpPr>
          <p:nvPr/>
        </p:nvGrpSpPr>
        <p:grpSpPr bwMode="auto">
          <a:xfrm>
            <a:off x="7467600" y="5292725"/>
            <a:ext cx="1076325" cy="803275"/>
            <a:chOff x="7467600" y="4945562"/>
            <a:chExt cx="1075720" cy="803610"/>
          </a:xfrm>
        </p:grpSpPr>
        <p:sp>
          <p:nvSpPr>
            <p:cNvPr id="161" name="TextBox 160"/>
            <p:cNvSpPr txBox="1">
              <a:spLocks noChangeArrowheads="1"/>
            </p:cNvSpPr>
            <p:nvPr/>
          </p:nvSpPr>
          <p:spPr bwMode="auto">
            <a:xfrm>
              <a:off x="7467600" y="5410894"/>
              <a:ext cx="1075720" cy="338278"/>
            </a:xfrm>
            <a:prstGeom prst="rect">
              <a:avLst/>
            </a:prstGeom>
            <a:solidFill>
              <a:schemeClr val="bg1"/>
            </a:solidFill>
            <a:ln w="9525">
              <a:noFill/>
              <a:miter lim="800000"/>
              <a:headEnd/>
              <a:tailEnd/>
            </a:ln>
          </p:spPr>
          <p:txBody>
            <a:bodyPr wrap="none">
              <a:spAutoFit/>
            </a:bodyPr>
            <a:lstStyle/>
            <a:p>
              <a:pPr algn="ctr">
                <a:spcBef>
                  <a:spcPct val="50000"/>
                </a:spcBef>
                <a:defRPr/>
              </a:pPr>
              <a:r>
                <a:rPr lang="en-US" sz="800" b="1" dirty="0">
                  <a:latin typeface="+mj-lt"/>
                </a:rPr>
                <a:t>CONFIRMED</a:t>
              </a:r>
              <a:br>
                <a:rPr lang="en-US" sz="800" b="1" dirty="0">
                  <a:latin typeface="+mj-lt"/>
                </a:rPr>
              </a:br>
              <a:r>
                <a:rPr lang="en-US" sz="800" dirty="0">
                  <a:latin typeface="+mj-lt"/>
                </a:rPr>
                <a:t>4/20/09 10:04:15 AM</a:t>
              </a:r>
            </a:p>
          </p:txBody>
        </p:sp>
        <p:sp>
          <p:nvSpPr>
            <p:cNvPr id="123" name="Rectangle 122"/>
            <p:cNvSpPr/>
            <p:nvPr/>
          </p:nvSpPr>
          <p:spPr>
            <a:xfrm>
              <a:off x="7848386" y="4945562"/>
              <a:ext cx="628297" cy="768670"/>
            </a:xfrm>
            <a:prstGeom prst="rect">
              <a:avLst/>
            </a:prstGeom>
          </p:spPr>
          <p:txBody>
            <a:bodyPr wrap="none">
              <a:spAutoFit/>
            </a:bodyPr>
            <a:lstStyle/>
            <a:p>
              <a:pPr>
                <a:defRPr/>
              </a:pPr>
              <a:r>
                <a:rPr lang="en-US" sz="4400" b="1" dirty="0">
                  <a:solidFill>
                    <a:schemeClr val="bg1">
                      <a:lumMod val="50000"/>
                    </a:schemeClr>
                  </a:solidFill>
                  <a:effectLst>
                    <a:outerShdw blurRad="38100" dist="38100" dir="2700000" algn="tl">
                      <a:srgbClr val="000000">
                        <a:alpha val="43137"/>
                      </a:srgbClr>
                    </a:outerShdw>
                  </a:effectLst>
                  <a:latin typeface="+mj-lt"/>
                  <a:sym typeface="Wingdings"/>
                </a:rPr>
                <a:t></a:t>
              </a:r>
              <a:endParaRPr lang="en-US" sz="4400" b="1" dirty="0">
                <a:solidFill>
                  <a:schemeClr val="bg1">
                    <a:lumMod val="50000"/>
                  </a:schemeClr>
                </a:solidFill>
                <a:effectLst>
                  <a:outerShdw blurRad="38100" dist="38100" dir="2700000" algn="tl">
                    <a:srgbClr val="000000">
                      <a:alpha val="43137"/>
                    </a:srgbClr>
                  </a:outerShdw>
                </a:effectLst>
                <a:latin typeface="+mj-lt"/>
              </a:endParaRPr>
            </a:p>
          </p:txBody>
        </p:sp>
      </p:grpSp>
      <p:pic>
        <p:nvPicPr>
          <p:cNvPr id="21545" name="Picture 117" descr="C:\Documents and Settings\lsouza\Local Settings\Temporary Internet Files\Content.IE5\M57CL4ZA\MPj04304600000[1].jpg"/>
          <p:cNvPicPr>
            <a:picLocks noChangeAspect="1" noChangeArrowheads="1"/>
          </p:cNvPicPr>
          <p:nvPr/>
        </p:nvPicPr>
        <p:blipFill>
          <a:blip r:embed="rId18" cstate="print"/>
          <a:srcRect l="2074" r="42815" b="72444"/>
          <a:stretch>
            <a:fillRect/>
          </a:stretch>
        </p:blipFill>
        <p:spPr bwMode="auto">
          <a:xfrm>
            <a:off x="7315200" y="1447800"/>
            <a:ext cx="1828800" cy="914400"/>
          </a:xfrm>
          <a:prstGeom prst="rect">
            <a:avLst/>
          </a:prstGeom>
          <a:noFill/>
          <a:ln w="9525">
            <a:noFill/>
            <a:miter lim="800000"/>
            <a:headEnd/>
            <a:tailEnd/>
          </a:ln>
        </p:spPr>
      </p:pic>
      <p:cxnSp>
        <p:nvCxnSpPr>
          <p:cNvPr id="135" name="Straight Connector 134"/>
          <p:cNvCxnSpPr/>
          <p:nvPr/>
        </p:nvCxnSpPr>
        <p:spPr>
          <a:xfrm>
            <a:off x="0" y="1447800"/>
            <a:ext cx="91440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0" y="2362200"/>
            <a:ext cx="9144000" cy="158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21548" name="Picture 118" descr="C:\Documents and Settings\lsouza\Local Settings\Temporary Internet Files\Content.IE5\3NWIVDBC\MPj04305030000[1].jpg"/>
          <p:cNvPicPr>
            <a:picLocks noChangeAspect="1" noChangeArrowheads="1"/>
          </p:cNvPicPr>
          <p:nvPr/>
        </p:nvPicPr>
        <p:blipFill>
          <a:blip r:embed="rId19" cstate="print"/>
          <a:srcRect l="49678" t="17184" r="26210" b="64732"/>
          <a:stretch>
            <a:fillRect/>
          </a:stretch>
        </p:blipFill>
        <p:spPr bwMode="auto">
          <a:xfrm>
            <a:off x="2209800" y="1352550"/>
            <a:ext cx="1447800" cy="1085850"/>
          </a:xfrm>
          <a:prstGeom prst="rect">
            <a:avLst/>
          </a:prstGeom>
          <a:noFill/>
          <a:ln w="9525">
            <a:solidFill>
              <a:srgbClr val="C00000"/>
            </a:solidFill>
            <a:miter lim="800000"/>
            <a:headEnd/>
            <a:tailEnd/>
          </a:ln>
        </p:spPr>
      </p:pic>
      <p:pic>
        <p:nvPicPr>
          <p:cNvPr id="21549" name="Picture 119" descr="C:\Documents and Settings\lsouza\Local Settings\Temporary Internet Files\Content.IE5\HN971UZH\MPj04305570000[1].jpg"/>
          <p:cNvPicPr>
            <a:picLocks noChangeAspect="1" noChangeArrowheads="1"/>
          </p:cNvPicPr>
          <p:nvPr/>
        </p:nvPicPr>
        <p:blipFill>
          <a:blip r:embed="rId20" cstate="print"/>
          <a:srcRect l="183" t="16994" r="40732" b="52419"/>
          <a:stretch>
            <a:fillRect/>
          </a:stretch>
        </p:blipFill>
        <p:spPr bwMode="auto">
          <a:xfrm>
            <a:off x="5911850" y="1295400"/>
            <a:ext cx="1619250" cy="1143000"/>
          </a:xfrm>
          <a:prstGeom prst="rect">
            <a:avLst/>
          </a:prstGeom>
          <a:noFill/>
          <a:ln w="9525">
            <a:solidFill>
              <a:srgbClr val="C00000"/>
            </a:solidFill>
            <a:miter lim="800000"/>
            <a:headEnd/>
            <a:tailEnd/>
          </a:ln>
        </p:spPr>
      </p:pic>
      <p:pic>
        <p:nvPicPr>
          <p:cNvPr id="21550" name="Picture 116" descr="C:\Documents and Settings\lsouza\Local Settings\Temporary Internet Files\Content.IE5\7EG7Z5S1\MPj04330820000[1].jpg"/>
          <p:cNvPicPr>
            <a:picLocks noChangeAspect="1" noChangeArrowheads="1"/>
          </p:cNvPicPr>
          <p:nvPr/>
        </p:nvPicPr>
        <p:blipFill>
          <a:blip r:embed="rId21" cstate="print"/>
          <a:srcRect l="58612" t="2428" r="5409" b="71678"/>
          <a:stretch>
            <a:fillRect/>
          </a:stretch>
        </p:blipFill>
        <p:spPr bwMode="auto">
          <a:xfrm>
            <a:off x="4495800" y="1371600"/>
            <a:ext cx="1689100" cy="1219200"/>
          </a:xfrm>
          <a:prstGeom prst="rect">
            <a:avLst/>
          </a:prstGeom>
          <a:noFill/>
          <a:ln w="9525">
            <a:solidFill>
              <a:srgbClr val="C00000"/>
            </a:solidFill>
            <a:miter lim="800000"/>
            <a:headEnd/>
            <a:tailEnd/>
          </a:ln>
        </p:spPr>
      </p:pic>
      <p:pic>
        <p:nvPicPr>
          <p:cNvPr id="21551" name="Picture 121" descr="C:\Documents and Settings\lsouza\Local Settings\Temporary Internet Files\Content.IE5\0X4BCV0N\MPj04305050000[1].jpg"/>
          <p:cNvPicPr>
            <a:picLocks noChangeAspect="1" noChangeArrowheads="1"/>
          </p:cNvPicPr>
          <p:nvPr/>
        </p:nvPicPr>
        <p:blipFill>
          <a:blip r:embed="rId22" cstate="print"/>
          <a:srcRect l="31111" t="16719" r="50000" b="68170"/>
          <a:stretch>
            <a:fillRect/>
          </a:stretch>
        </p:blipFill>
        <p:spPr bwMode="auto">
          <a:xfrm>
            <a:off x="3581400" y="1447800"/>
            <a:ext cx="1143000" cy="914400"/>
          </a:xfrm>
          <a:prstGeom prst="rect">
            <a:avLst/>
          </a:prstGeom>
          <a:noFill/>
          <a:ln w="9525">
            <a:solidFill>
              <a:srgbClr val="C00000"/>
            </a:solidFill>
            <a:miter lim="800000"/>
            <a:headEnd/>
            <a:tailEnd/>
          </a:ln>
        </p:spPr>
      </p:pic>
      <p:sp>
        <p:nvSpPr>
          <p:cNvPr id="21552" name="TextBox 151"/>
          <p:cNvSpPr txBox="1">
            <a:spLocks noChangeArrowheads="1"/>
          </p:cNvSpPr>
          <p:nvPr/>
        </p:nvSpPr>
        <p:spPr bwMode="auto">
          <a:xfrm>
            <a:off x="2617788" y="2438400"/>
            <a:ext cx="774700" cy="369888"/>
          </a:xfrm>
          <a:prstGeom prst="rect">
            <a:avLst/>
          </a:prstGeom>
          <a:noFill/>
          <a:ln w="9525">
            <a:noFill/>
            <a:miter lim="800000"/>
            <a:headEnd/>
            <a:tailEnd/>
          </a:ln>
        </p:spPr>
        <p:txBody>
          <a:bodyPr wrap="none">
            <a:spAutoFit/>
          </a:bodyPr>
          <a:lstStyle/>
          <a:p>
            <a:r>
              <a:rPr lang="en-US" dirty="0"/>
              <a:t>Kathy</a:t>
            </a:r>
          </a:p>
        </p:txBody>
      </p:sp>
      <p:sp>
        <p:nvSpPr>
          <p:cNvPr id="21553" name="TextBox 152"/>
          <p:cNvSpPr txBox="1">
            <a:spLocks noChangeArrowheads="1"/>
          </p:cNvSpPr>
          <p:nvPr/>
        </p:nvSpPr>
        <p:spPr bwMode="auto">
          <a:xfrm>
            <a:off x="3760788" y="2362200"/>
            <a:ext cx="620712" cy="369888"/>
          </a:xfrm>
          <a:prstGeom prst="rect">
            <a:avLst/>
          </a:prstGeom>
          <a:noFill/>
          <a:ln w="9525">
            <a:noFill/>
            <a:miter lim="800000"/>
            <a:headEnd/>
            <a:tailEnd/>
          </a:ln>
        </p:spPr>
        <p:txBody>
          <a:bodyPr wrap="none">
            <a:spAutoFit/>
          </a:bodyPr>
          <a:lstStyle/>
          <a:p>
            <a:r>
              <a:rPr lang="en-US" dirty="0"/>
              <a:t>Tom</a:t>
            </a:r>
          </a:p>
        </p:txBody>
      </p:sp>
      <p:sp>
        <p:nvSpPr>
          <p:cNvPr id="21554" name="TextBox 153"/>
          <p:cNvSpPr txBox="1">
            <a:spLocks noChangeArrowheads="1"/>
          </p:cNvSpPr>
          <p:nvPr/>
        </p:nvSpPr>
        <p:spPr bwMode="auto">
          <a:xfrm>
            <a:off x="5056188" y="2601913"/>
            <a:ext cx="671512" cy="369887"/>
          </a:xfrm>
          <a:prstGeom prst="rect">
            <a:avLst/>
          </a:prstGeom>
          <a:noFill/>
          <a:ln w="9525">
            <a:noFill/>
            <a:miter lim="800000"/>
            <a:headEnd/>
            <a:tailEnd/>
          </a:ln>
        </p:spPr>
        <p:txBody>
          <a:bodyPr wrap="none">
            <a:spAutoFit/>
          </a:bodyPr>
          <a:lstStyle/>
          <a:p>
            <a:r>
              <a:rPr lang="en-US" dirty="0"/>
              <a:t>Mike</a:t>
            </a:r>
          </a:p>
        </p:txBody>
      </p:sp>
      <p:sp>
        <p:nvSpPr>
          <p:cNvPr id="21555" name="TextBox 155"/>
          <p:cNvSpPr txBox="1">
            <a:spLocks noChangeArrowheads="1"/>
          </p:cNvSpPr>
          <p:nvPr/>
        </p:nvSpPr>
        <p:spPr bwMode="auto">
          <a:xfrm>
            <a:off x="6427788" y="2438400"/>
            <a:ext cx="658812" cy="369888"/>
          </a:xfrm>
          <a:prstGeom prst="rect">
            <a:avLst/>
          </a:prstGeom>
          <a:noFill/>
          <a:ln w="9525">
            <a:noFill/>
            <a:miter lim="800000"/>
            <a:headEnd/>
            <a:tailEnd/>
          </a:ln>
        </p:spPr>
        <p:txBody>
          <a:bodyPr wrap="none">
            <a:spAutoFit/>
          </a:bodyPr>
          <a:lstStyle/>
          <a:p>
            <a:r>
              <a:rPr lang="en-US" dirty="0"/>
              <a:t>Julie</a:t>
            </a:r>
          </a:p>
        </p:txBody>
      </p:sp>
      <p:sp>
        <p:nvSpPr>
          <p:cNvPr id="21556" name="TextBox 156"/>
          <p:cNvSpPr txBox="1">
            <a:spLocks noChangeArrowheads="1"/>
          </p:cNvSpPr>
          <p:nvPr/>
        </p:nvSpPr>
        <p:spPr bwMode="auto">
          <a:xfrm>
            <a:off x="7723188" y="2362200"/>
            <a:ext cx="658812" cy="369888"/>
          </a:xfrm>
          <a:prstGeom prst="rect">
            <a:avLst/>
          </a:prstGeom>
          <a:noFill/>
          <a:ln w="9525">
            <a:noFill/>
            <a:miter lim="800000"/>
            <a:headEnd/>
            <a:tailEnd/>
          </a:ln>
        </p:spPr>
        <p:txBody>
          <a:bodyPr wrap="none">
            <a:spAutoFit/>
          </a:bodyPr>
          <a:lstStyle/>
          <a:p>
            <a:r>
              <a:rPr lang="en-US" dirty="0"/>
              <a:t>Fred</a:t>
            </a:r>
          </a:p>
        </p:txBody>
      </p:sp>
      <p:pic>
        <p:nvPicPr>
          <p:cNvPr id="14467" name="Picture 131"/>
          <p:cNvPicPr>
            <a:picLocks noChangeAspect="1" noChangeArrowheads="1"/>
          </p:cNvPicPr>
          <p:nvPr/>
        </p:nvPicPr>
        <p:blipFill>
          <a:blip r:embed="rId4" cstate="print"/>
          <a:srcRect/>
          <a:stretch>
            <a:fillRect/>
          </a:stretch>
        </p:blipFill>
        <p:spPr bwMode="auto">
          <a:xfrm>
            <a:off x="0" y="4114800"/>
            <a:ext cx="2057400" cy="714375"/>
          </a:xfrm>
          <a:prstGeom prst="rect">
            <a:avLst/>
          </a:prstGeom>
          <a:noFill/>
          <a:ln w="9525">
            <a:noFill/>
            <a:miter lim="800000"/>
            <a:headEnd/>
            <a:tailEnd/>
          </a:ln>
        </p:spPr>
      </p:pic>
      <p:pic>
        <p:nvPicPr>
          <p:cNvPr id="132" name="Picture 131"/>
          <p:cNvPicPr>
            <a:picLocks noChangeAspect="1" noChangeArrowheads="1"/>
          </p:cNvPicPr>
          <p:nvPr/>
        </p:nvPicPr>
        <p:blipFill>
          <a:blip r:embed="rId4" cstate="print"/>
          <a:srcRect/>
          <a:stretch>
            <a:fillRect/>
          </a:stretch>
        </p:blipFill>
        <p:spPr bwMode="auto">
          <a:xfrm>
            <a:off x="0" y="5257800"/>
            <a:ext cx="2057400" cy="714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30"/>
                                        </p:tgtEl>
                                        <p:attrNameLst>
                                          <p:attrName>style.visibility</p:attrName>
                                        </p:attrNameLst>
                                      </p:cBhvr>
                                      <p:to>
                                        <p:strVal val="visible"/>
                                      </p:to>
                                    </p:set>
                                    <p:animEffect transition="in" filter="fade">
                                      <p:cBhvr>
                                        <p:cTn id="7" dur="500"/>
                                        <p:tgtEl>
                                          <p:spTgt spid="2130"/>
                                        </p:tgtEl>
                                      </p:cBhvr>
                                    </p:animEffect>
                                  </p:childTnLst>
                                </p:cTn>
                              </p:par>
                              <p:par>
                                <p:cTn id="8" presetID="10" presetClass="entr" presetSubtype="0" fill="hold" nodeType="withEffect">
                                  <p:stCondLst>
                                    <p:cond delay="0"/>
                                  </p:stCondLst>
                                  <p:childTnLst>
                                    <p:set>
                                      <p:cBhvr>
                                        <p:cTn id="9" dur="1" fill="hold">
                                          <p:stCondLst>
                                            <p:cond delay="0"/>
                                          </p:stCondLst>
                                        </p:cTn>
                                        <p:tgtEl>
                                          <p:spTgt spid="14431"/>
                                        </p:tgtEl>
                                        <p:attrNameLst>
                                          <p:attrName>style.visibility</p:attrName>
                                        </p:attrNameLst>
                                      </p:cBhvr>
                                      <p:to>
                                        <p:strVal val="visible"/>
                                      </p:to>
                                    </p:set>
                                    <p:animEffect transition="in" filter="fade">
                                      <p:cBhvr>
                                        <p:cTn id="10" dur="500"/>
                                        <p:tgtEl>
                                          <p:spTgt spid="1443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childTnLst>
                                </p:cTn>
                              </p:par>
                            </p:childTnLst>
                          </p:cTn>
                        </p:par>
                        <p:par>
                          <p:cTn id="15" fill="hold">
                            <p:stCondLst>
                              <p:cond delay="1500"/>
                            </p:stCondLst>
                            <p:childTnLst>
                              <p:par>
                                <p:cTn id="16" presetID="10" presetClass="entr" presetSubtype="0" fill="hold" nodeType="afterEffect">
                                  <p:stCondLst>
                                    <p:cond delay="100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1000"/>
                                        <p:tgtEl>
                                          <p:spTgt spid="31"/>
                                        </p:tgtEl>
                                      </p:cBhvr>
                                    </p:animEffect>
                                  </p:childTnLst>
                                </p:cTn>
                              </p:par>
                            </p:childTnLst>
                          </p:cTn>
                        </p:par>
                        <p:par>
                          <p:cTn id="19" fill="hold">
                            <p:stCondLst>
                              <p:cond delay="3500"/>
                            </p:stCondLst>
                            <p:childTnLst>
                              <p:par>
                                <p:cTn id="20" presetID="10" presetClass="entr" presetSubtype="0" fill="hold" nodeType="afterEffect">
                                  <p:stCondLst>
                                    <p:cond delay="50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childTnLst>
                                </p:cTn>
                              </p:par>
                            </p:childTnLst>
                          </p:cTn>
                        </p:par>
                        <p:par>
                          <p:cTn id="23" fill="hold">
                            <p:stCondLst>
                              <p:cond delay="5000"/>
                            </p:stCondLst>
                            <p:childTnLst>
                              <p:par>
                                <p:cTn id="24" presetID="10" presetClass="exit" presetSubtype="0" fill="hold" nodeType="afterEffect">
                                  <p:stCondLst>
                                    <p:cond delay="0"/>
                                  </p:stCondLst>
                                  <p:childTnLst>
                                    <p:animEffect transition="out" filter="fade">
                                      <p:cBhvr>
                                        <p:cTn id="25" dur="1000"/>
                                        <p:tgtEl>
                                          <p:spTgt spid="17"/>
                                        </p:tgtEl>
                                      </p:cBhvr>
                                    </p:animEffect>
                                    <p:set>
                                      <p:cBhvr>
                                        <p:cTn id="26" dur="1" fill="hold">
                                          <p:stCondLst>
                                            <p:cond delay="999"/>
                                          </p:stCondLst>
                                        </p:cTn>
                                        <p:tgtEl>
                                          <p:spTgt spid="17"/>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1000"/>
                                        <p:tgtEl>
                                          <p:spTgt spid="2"/>
                                        </p:tgtEl>
                                      </p:cBhvr>
                                    </p:animEffect>
                                    <p:set>
                                      <p:cBhvr>
                                        <p:cTn id="29" dur="1" fill="hold">
                                          <p:stCondLst>
                                            <p:cond delay="999"/>
                                          </p:stCondLst>
                                        </p:cTn>
                                        <p:tgtEl>
                                          <p:spTgt spid="2"/>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1000"/>
                                        <p:tgtEl>
                                          <p:spTgt spid="7"/>
                                        </p:tgtEl>
                                      </p:cBhvr>
                                    </p:animEffect>
                                    <p:set>
                                      <p:cBhvr>
                                        <p:cTn id="32" dur="1" fill="hold">
                                          <p:stCondLst>
                                            <p:cond delay="999"/>
                                          </p:stCondLst>
                                        </p:cTn>
                                        <p:tgtEl>
                                          <p:spTgt spid="7"/>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4"/>
                                        </p:tgtEl>
                                      </p:cBhvr>
                                    </p:animEffect>
                                    <p:set>
                                      <p:cBhvr>
                                        <p:cTn id="35" dur="1" fill="hold">
                                          <p:stCondLst>
                                            <p:cond delay="999"/>
                                          </p:stCondLst>
                                        </p:cTn>
                                        <p:tgtEl>
                                          <p:spTgt spid="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fade">
                                      <p:cBhvr>
                                        <p:cTn id="40" dur="1000"/>
                                        <p:tgtEl>
                                          <p:spTgt spid="79"/>
                                        </p:tgtEl>
                                      </p:cBhvr>
                                    </p:animEffect>
                                  </p:childTnLst>
                                </p:cTn>
                              </p:par>
                              <p:par>
                                <p:cTn id="41" presetID="10" presetClass="entr" presetSubtype="0" fill="hold" nodeType="withEffect">
                                  <p:stCondLst>
                                    <p:cond delay="0"/>
                                  </p:stCondLst>
                                  <p:childTnLst>
                                    <p:set>
                                      <p:cBhvr>
                                        <p:cTn id="42" dur="1" fill="hold">
                                          <p:stCondLst>
                                            <p:cond delay="0"/>
                                          </p:stCondLst>
                                        </p:cTn>
                                        <p:tgtEl>
                                          <p:spTgt spid="14466"/>
                                        </p:tgtEl>
                                        <p:attrNameLst>
                                          <p:attrName>style.visibility</p:attrName>
                                        </p:attrNameLst>
                                      </p:cBhvr>
                                      <p:to>
                                        <p:strVal val="visible"/>
                                      </p:to>
                                    </p:set>
                                    <p:animEffect transition="in" filter="fade">
                                      <p:cBhvr>
                                        <p:cTn id="43" dur="500"/>
                                        <p:tgtEl>
                                          <p:spTgt spid="14466"/>
                                        </p:tgtEl>
                                      </p:cBhvr>
                                    </p:animEffect>
                                  </p:childTnLst>
                                </p:cTn>
                              </p:par>
                              <p:par>
                                <p:cTn id="44" presetID="10" presetClass="exit" presetSubtype="0" fill="hold" nodeType="withEffect">
                                  <p:stCondLst>
                                    <p:cond delay="0"/>
                                  </p:stCondLst>
                                  <p:childTnLst>
                                    <p:animEffect transition="out" filter="fade">
                                      <p:cBhvr>
                                        <p:cTn id="45" dur="1000"/>
                                        <p:tgtEl>
                                          <p:spTgt spid="14431"/>
                                        </p:tgtEl>
                                      </p:cBhvr>
                                    </p:animEffect>
                                    <p:set>
                                      <p:cBhvr>
                                        <p:cTn id="46" dur="1" fill="hold">
                                          <p:stCondLst>
                                            <p:cond delay="999"/>
                                          </p:stCondLst>
                                        </p:cTn>
                                        <p:tgtEl>
                                          <p:spTgt spid="14431"/>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78"/>
                                        </p:tgtEl>
                                        <p:attrNameLst>
                                          <p:attrName>style.visibility</p:attrName>
                                        </p:attrNameLst>
                                      </p:cBhvr>
                                      <p:to>
                                        <p:strVal val="visible"/>
                                      </p:to>
                                    </p:set>
                                    <p:animEffect transition="in" filter="fade">
                                      <p:cBhvr>
                                        <p:cTn id="49" dur="1000"/>
                                        <p:tgtEl>
                                          <p:spTgt spid="78"/>
                                        </p:tgtEl>
                                      </p:cBhvr>
                                    </p:animEffec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childTnLst>
                                </p:cTn>
                              </p:par>
                              <p:par>
                                <p:cTn id="54" presetID="10" presetClass="entr" presetSubtype="0" fill="hold" nodeType="withEffect">
                                  <p:stCondLst>
                                    <p:cond delay="150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childTnLst>
                                </p:cTn>
                              </p:par>
                            </p:childTnLst>
                          </p:cTn>
                        </p:par>
                        <p:par>
                          <p:cTn id="57" fill="hold">
                            <p:stCondLst>
                              <p:cond delay="3500"/>
                            </p:stCondLst>
                            <p:childTnLst>
                              <p:par>
                                <p:cTn id="58" presetID="10" presetClass="exit" presetSubtype="0" fill="hold" nodeType="afterEffect">
                                  <p:stCondLst>
                                    <p:cond delay="0"/>
                                  </p:stCondLst>
                                  <p:childTnLst>
                                    <p:animEffect transition="out" filter="fade">
                                      <p:cBhvr>
                                        <p:cTn id="59" dur="1000"/>
                                        <p:tgtEl>
                                          <p:spTgt spid="3"/>
                                        </p:tgtEl>
                                      </p:cBhvr>
                                    </p:animEffect>
                                    <p:set>
                                      <p:cBhvr>
                                        <p:cTn id="60" dur="1" fill="hold">
                                          <p:stCondLst>
                                            <p:cond delay="999"/>
                                          </p:stCondLst>
                                        </p:cTn>
                                        <p:tgtEl>
                                          <p:spTgt spid="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1"/>
                                        </p:tgtEl>
                                        <p:attrNameLst>
                                          <p:attrName>style.visibility</p:attrName>
                                        </p:attrNameLst>
                                      </p:cBhvr>
                                      <p:to>
                                        <p:strVal val="visible"/>
                                      </p:to>
                                    </p:set>
                                    <p:animEffect transition="in" filter="fade">
                                      <p:cBhvr>
                                        <p:cTn id="65" dur="1000"/>
                                        <p:tgtEl>
                                          <p:spTgt spid="81"/>
                                        </p:tgtEl>
                                      </p:cBhvr>
                                    </p:animEffect>
                                  </p:childTnLst>
                                </p:cTn>
                              </p:par>
                              <p:par>
                                <p:cTn id="66" presetID="10" presetClass="entr" presetSubtype="0" fill="hold" nodeType="withEffect">
                                  <p:stCondLst>
                                    <p:cond delay="0"/>
                                  </p:stCondLst>
                                  <p:childTnLst>
                                    <p:set>
                                      <p:cBhvr>
                                        <p:cTn id="67" dur="1" fill="hold">
                                          <p:stCondLst>
                                            <p:cond delay="0"/>
                                          </p:stCondLst>
                                        </p:cTn>
                                        <p:tgtEl>
                                          <p:spTgt spid="14467"/>
                                        </p:tgtEl>
                                        <p:attrNameLst>
                                          <p:attrName>style.visibility</p:attrName>
                                        </p:attrNameLst>
                                      </p:cBhvr>
                                      <p:to>
                                        <p:strVal val="visible"/>
                                      </p:to>
                                    </p:set>
                                    <p:animEffect transition="in" filter="fade">
                                      <p:cBhvr>
                                        <p:cTn id="68" dur="500"/>
                                        <p:tgtEl>
                                          <p:spTgt spid="14467"/>
                                        </p:tgtEl>
                                      </p:cBhvr>
                                    </p:animEffect>
                                  </p:childTnLst>
                                </p:cTn>
                              </p:par>
                              <p:par>
                                <p:cTn id="69" presetID="10" presetClass="exit" presetSubtype="0" fill="hold" nodeType="withEffect">
                                  <p:stCondLst>
                                    <p:cond delay="0"/>
                                  </p:stCondLst>
                                  <p:childTnLst>
                                    <p:animEffect transition="out" filter="fade">
                                      <p:cBhvr>
                                        <p:cTn id="70" dur="1000"/>
                                        <p:tgtEl>
                                          <p:spTgt spid="78"/>
                                        </p:tgtEl>
                                      </p:cBhvr>
                                    </p:animEffect>
                                    <p:set>
                                      <p:cBhvr>
                                        <p:cTn id="71" dur="1" fill="hold">
                                          <p:stCondLst>
                                            <p:cond delay="999"/>
                                          </p:stCondLst>
                                        </p:cTn>
                                        <p:tgtEl>
                                          <p:spTgt spid="78"/>
                                        </p:tgtEl>
                                        <p:attrNameLst>
                                          <p:attrName>style.visibility</p:attrName>
                                        </p:attrNameLst>
                                      </p:cBhvr>
                                      <p:to>
                                        <p:strVal val="hidden"/>
                                      </p:to>
                                    </p:set>
                                  </p:childTnLst>
                                </p:cTn>
                              </p:par>
                              <p:par>
                                <p:cTn id="72" presetID="10" presetClass="entr" presetSubtype="0"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Effect transition="in" filter="fade">
                                      <p:cBhvr>
                                        <p:cTn id="74" dur="1000"/>
                                        <p:tgtEl>
                                          <p:spTgt spid="80"/>
                                        </p:tgtEl>
                                      </p:cBhvr>
                                    </p:animEffect>
                                  </p:childTnLst>
                                </p:cTn>
                              </p:par>
                            </p:childTnLst>
                          </p:cTn>
                        </p:par>
                        <p:par>
                          <p:cTn id="75" fill="hold">
                            <p:stCondLst>
                              <p:cond delay="1000"/>
                            </p:stCondLst>
                            <p:childTnLst>
                              <p:par>
                                <p:cTn id="76" presetID="10" presetClass="entr" presetSubtype="0" fill="hold"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1000"/>
                                        <p:tgtEl>
                                          <p:spTgt spid="28"/>
                                        </p:tgtEl>
                                      </p:cBhvr>
                                    </p:animEffect>
                                  </p:childTnLst>
                                </p:cTn>
                              </p:par>
                            </p:childTnLst>
                          </p:cTn>
                        </p:par>
                        <p:par>
                          <p:cTn id="79" fill="hold">
                            <p:stCondLst>
                              <p:cond delay="2000"/>
                            </p:stCondLst>
                            <p:childTnLst>
                              <p:par>
                                <p:cTn id="80" presetID="10" presetClass="entr" presetSubtype="0" fill="hold" nodeType="afterEffect">
                                  <p:stCondLst>
                                    <p:cond delay="150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1000"/>
                                        <p:tgtEl>
                                          <p:spTgt spid="34"/>
                                        </p:tgtEl>
                                      </p:cBhvr>
                                    </p:animEffect>
                                  </p:childTnLst>
                                </p:cTn>
                              </p:par>
                              <p:par>
                                <p:cTn id="83" presetID="10" presetClass="entr" presetSubtype="0" fill="hold"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childTnLst>
                                </p:cTn>
                              </p:par>
                              <p:par>
                                <p:cTn id="86" presetID="10" presetClass="entr" presetSubtype="0" fill="hold" nodeType="with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1000"/>
                                        <p:tgtEl>
                                          <p:spTgt spid="36"/>
                                        </p:tgtEl>
                                      </p:cBhvr>
                                    </p:animEffect>
                                  </p:childTnLst>
                                </p:cTn>
                              </p:par>
                            </p:childTnLst>
                          </p:cTn>
                        </p:par>
                        <p:par>
                          <p:cTn id="89" fill="hold">
                            <p:stCondLst>
                              <p:cond delay="4500"/>
                            </p:stCondLst>
                            <p:childTnLst>
                              <p:par>
                                <p:cTn id="90" presetID="10" presetClass="entr" presetSubtype="0" fill="hold" grpId="0" nodeType="afterEffect">
                                  <p:stCondLst>
                                    <p:cond delay="1500"/>
                                  </p:stCondLst>
                                  <p:childTnLst>
                                    <p:set>
                                      <p:cBhvr>
                                        <p:cTn id="91" dur="1" fill="hold">
                                          <p:stCondLst>
                                            <p:cond delay="0"/>
                                          </p:stCondLst>
                                        </p:cTn>
                                        <p:tgtEl>
                                          <p:spTgt spid="160"/>
                                        </p:tgtEl>
                                        <p:attrNameLst>
                                          <p:attrName>style.visibility</p:attrName>
                                        </p:attrNameLst>
                                      </p:cBhvr>
                                      <p:to>
                                        <p:strVal val="visible"/>
                                      </p:to>
                                    </p:set>
                                    <p:animEffect transition="in" filter="fade">
                                      <p:cBhvr>
                                        <p:cTn id="92" dur="1000"/>
                                        <p:tgtEl>
                                          <p:spTgt spid="160"/>
                                        </p:tgtEl>
                                      </p:cBhvr>
                                    </p:animEffect>
                                  </p:childTnLst>
                                </p:cTn>
                              </p:par>
                            </p:childTnLst>
                          </p:cTn>
                        </p:par>
                        <p:par>
                          <p:cTn id="93" fill="hold">
                            <p:stCondLst>
                              <p:cond delay="7000"/>
                            </p:stCondLst>
                            <p:childTnLst>
                              <p:par>
                                <p:cTn id="94" presetID="10" presetClass="entr" presetSubtype="0" fill="hold" nodeType="afterEffect">
                                  <p:stCondLst>
                                    <p:cond delay="0"/>
                                  </p:stCondLst>
                                  <p:childTnLst>
                                    <p:set>
                                      <p:cBhvr>
                                        <p:cTn id="95" dur="1" fill="hold">
                                          <p:stCondLst>
                                            <p:cond delay="0"/>
                                          </p:stCondLst>
                                        </p:cTn>
                                        <p:tgtEl>
                                          <p:spTgt spid="132"/>
                                        </p:tgtEl>
                                        <p:attrNameLst>
                                          <p:attrName>style.visibility</p:attrName>
                                        </p:attrNameLst>
                                      </p:cBhvr>
                                      <p:to>
                                        <p:strVal val="visible"/>
                                      </p:to>
                                    </p:set>
                                    <p:animEffect transition="in" filter="fade">
                                      <p:cBhvr>
                                        <p:cTn id="96"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2130" grpId="0"/>
      <p:bldP spid="79" grpId="0"/>
      <p:bldP spid="16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805D0DC-921C-0340-B55F-797C1F602B52}" type="slidenum">
              <a:rPr lang="en-US" smtClean="0">
                <a:solidFill>
                  <a:srgbClr val="473933"/>
                </a:solidFill>
              </a:rPr>
              <a:pPr/>
              <a:t>23</a:t>
            </a:fld>
            <a:endParaRPr lang="en-US" dirty="0">
              <a:solidFill>
                <a:srgbClr val="473933"/>
              </a:solidFill>
            </a:endParaRPr>
          </a:p>
        </p:txBody>
      </p:sp>
      <p:sp>
        <p:nvSpPr>
          <p:cNvPr id="2" name="Title 1"/>
          <p:cNvSpPr>
            <a:spLocks noGrp="1"/>
          </p:cNvSpPr>
          <p:nvPr>
            <p:ph type="title"/>
          </p:nvPr>
        </p:nvSpPr>
        <p:spPr>
          <a:xfrm>
            <a:off x="361808" y="1"/>
            <a:ext cx="6912449" cy="777240"/>
          </a:xfrm>
        </p:spPr>
        <p:txBody>
          <a:bodyPr>
            <a:normAutofit fontScale="90000"/>
          </a:bodyPr>
          <a:lstStyle/>
          <a:p>
            <a:r>
              <a:rPr lang="en-US" dirty="0"/>
              <a:t>Mobility: Mobile Member</a:t>
            </a:r>
          </a:p>
        </p:txBody>
      </p:sp>
      <p:sp>
        <p:nvSpPr>
          <p:cNvPr id="3" name="Content Placeholder 2"/>
          <p:cNvSpPr>
            <a:spLocks noGrp="1"/>
          </p:cNvSpPr>
          <p:nvPr>
            <p:ph idx="4294967295"/>
          </p:nvPr>
        </p:nvSpPr>
        <p:spPr>
          <a:xfrm>
            <a:off x="228600" y="838200"/>
            <a:ext cx="8734425" cy="4964113"/>
          </a:xfrm>
        </p:spPr>
        <p:txBody>
          <a:bodyPr>
            <a:normAutofit/>
          </a:bodyPr>
          <a:lstStyle/>
          <a:p>
            <a:pPr marL="285750" lvl="1" indent="-285750" fontAlgn="base">
              <a:lnSpc>
                <a:spcPct val="114000"/>
              </a:lnSpc>
              <a:spcBef>
                <a:spcPts val="1200"/>
              </a:spcBef>
              <a:spcAft>
                <a:spcPts val="600"/>
              </a:spcAft>
            </a:pPr>
            <a:r>
              <a:rPr lang="en-US" dirty="0"/>
              <a:t>Communicate  with and geo-locate frontline resources even under adverse network conditions like low bandwidth or connectivity</a:t>
            </a:r>
          </a:p>
          <a:p>
            <a:pPr marL="285750" lvl="1" indent="-285750" fontAlgn="base">
              <a:lnSpc>
                <a:spcPct val="114000"/>
              </a:lnSpc>
              <a:spcBef>
                <a:spcPts val="1200"/>
              </a:spcBef>
              <a:spcAft>
                <a:spcPts val="600"/>
              </a:spcAft>
            </a:pPr>
            <a:endParaRPr lang="en-US" dirty="0"/>
          </a:p>
          <a:p>
            <a:pPr marL="285750" lvl="1" indent="-285750" fontAlgn="base">
              <a:lnSpc>
                <a:spcPct val="114000"/>
              </a:lnSpc>
              <a:spcBef>
                <a:spcPts val="1200"/>
              </a:spcBef>
              <a:spcAft>
                <a:spcPts val="600"/>
              </a:spcAft>
            </a:pPr>
            <a:endParaRPr lang="en-US" dirty="0"/>
          </a:p>
        </p:txBody>
      </p:sp>
      <p:grpSp>
        <p:nvGrpSpPr>
          <p:cNvPr id="17" name="Group 16"/>
          <p:cNvGrpSpPr/>
          <p:nvPr/>
        </p:nvGrpSpPr>
        <p:grpSpPr>
          <a:xfrm>
            <a:off x="762000" y="2438400"/>
            <a:ext cx="7479383" cy="3910833"/>
            <a:chOff x="78557" y="1932495"/>
            <a:chExt cx="8848626" cy="4797738"/>
          </a:xfrm>
        </p:grpSpPr>
        <p:sp>
          <p:nvSpPr>
            <p:cNvPr id="21" name="Rounded Rectangle 20"/>
            <p:cNvSpPr/>
            <p:nvPr/>
          </p:nvSpPr>
          <p:spPr>
            <a:xfrm>
              <a:off x="3057427" y="1932495"/>
              <a:ext cx="2890886" cy="4797738"/>
            </a:xfrm>
            <a:prstGeom prst="roundRect">
              <a:avLst>
                <a:gd name="adj" fmla="val 5906"/>
              </a:avLst>
            </a:prstGeom>
            <a:solidFill>
              <a:srgbClr val="FFFFFF"/>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b"/>
            <a:lstStyle/>
            <a:p>
              <a:pPr marL="0" lvl="1" algn="ctr" defTabSz="457200" fontAlgn="base">
                <a:lnSpc>
                  <a:spcPct val="114000"/>
                </a:lnSpc>
                <a:spcBef>
                  <a:spcPts val="1200"/>
                </a:spcBef>
                <a:spcAft>
                  <a:spcPts val="600"/>
                </a:spcAft>
                <a:buClr>
                  <a:srgbClr val="F47C00"/>
                </a:buClr>
              </a:pPr>
              <a:r>
                <a:rPr lang="en-US" sz="1600" b="1" dirty="0">
                  <a:solidFill>
                    <a:srgbClr val="9A0919"/>
                  </a:solidFill>
                </a:rPr>
                <a:t>Respond using polling</a:t>
              </a:r>
            </a:p>
          </p:txBody>
        </p:sp>
        <p:grpSp>
          <p:nvGrpSpPr>
            <p:cNvPr id="16" name="Group 15"/>
            <p:cNvGrpSpPr/>
            <p:nvPr/>
          </p:nvGrpSpPr>
          <p:grpSpPr>
            <a:xfrm>
              <a:off x="78557" y="1932495"/>
              <a:ext cx="8848626" cy="4797738"/>
              <a:chOff x="78557" y="1932495"/>
              <a:chExt cx="8848626" cy="4797738"/>
            </a:xfrm>
          </p:grpSpPr>
          <p:sp>
            <p:nvSpPr>
              <p:cNvPr id="22" name="Rounded Rectangle 21"/>
              <p:cNvSpPr/>
              <p:nvPr/>
            </p:nvSpPr>
            <p:spPr>
              <a:xfrm>
                <a:off x="6036297" y="1932495"/>
                <a:ext cx="2890886" cy="4797738"/>
              </a:xfrm>
              <a:prstGeom prst="roundRect">
                <a:avLst>
                  <a:gd name="adj" fmla="val 5906"/>
                </a:avLst>
              </a:prstGeom>
              <a:solidFill>
                <a:srgbClr val="FFFFFF"/>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b"/>
              <a:lstStyle/>
              <a:p>
                <a:pPr marL="0" lvl="1" algn="ctr" defTabSz="457200" fontAlgn="base">
                  <a:lnSpc>
                    <a:spcPct val="114000"/>
                  </a:lnSpc>
                  <a:spcBef>
                    <a:spcPts val="1200"/>
                  </a:spcBef>
                  <a:spcAft>
                    <a:spcPts val="600"/>
                  </a:spcAft>
                  <a:buClr>
                    <a:srgbClr val="F47C00"/>
                  </a:buClr>
                </a:pPr>
                <a:r>
                  <a:rPr lang="en-US" sz="1600" b="1" dirty="0">
                    <a:solidFill>
                      <a:srgbClr val="9A0919"/>
                    </a:solidFill>
                  </a:rPr>
                  <a:t>Share details &amp; photos</a:t>
                </a:r>
              </a:p>
            </p:txBody>
          </p:sp>
          <p:grpSp>
            <p:nvGrpSpPr>
              <p:cNvPr id="15" name="Group 14"/>
              <p:cNvGrpSpPr/>
              <p:nvPr/>
            </p:nvGrpSpPr>
            <p:grpSpPr>
              <a:xfrm>
                <a:off x="78557" y="1932495"/>
                <a:ext cx="2890886" cy="4797738"/>
                <a:chOff x="78557" y="1932495"/>
                <a:chExt cx="2890886" cy="4797738"/>
              </a:xfrm>
            </p:grpSpPr>
            <p:sp>
              <p:nvSpPr>
                <p:cNvPr id="12" name="Rounded Rectangle 11"/>
                <p:cNvSpPr/>
                <p:nvPr/>
              </p:nvSpPr>
              <p:spPr>
                <a:xfrm>
                  <a:off x="78557" y="1932495"/>
                  <a:ext cx="2890886" cy="4797738"/>
                </a:xfrm>
                <a:prstGeom prst="roundRect">
                  <a:avLst>
                    <a:gd name="adj" fmla="val 5906"/>
                  </a:avLst>
                </a:prstGeom>
                <a:solidFill>
                  <a:srgbClr val="FFFFFF"/>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b"/>
                <a:lstStyle/>
                <a:p>
                  <a:pPr marL="0" lvl="1" algn="ctr" defTabSz="457200" fontAlgn="base">
                    <a:lnSpc>
                      <a:spcPct val="114000"/>
                    </a:lnSpc>
                    <a:spcBef>
                      <a:spcPts val="1200"/>
                    </a:spcBef>
                    <a:spcAft>
                      <a:spcPts val="600"/>
                    </a:spcAft>
                    <a:buClr>
                      <a:srgbClr val="F47C00"/>
                    </a:buClr>
                  </a:pPr>
                  <a:r>
                    <a:rPr lang="en-US" sz="1600" b="1" dirty="0">
                      <a:solidFill>
                        <a:srgbClr val="9A0919"/>
                      </a:solidFill>
                    </a:rPr>
                    <a:t>Receive push notifications</a:t>
                  </a:r>
                </a:p>
              </p:txBody>
            </p:sp>
            <p:pic>
              <p:nvPicPr>
                <p:cNvPr id="19" name="ab08f3bb-0cf7-4aaa-b4a1-77dbd1e86078" descr="FD3E9619-B73F-4368-A25D-8616FC5C4A07@3nonline"/>
                <p:cNvPicPr>
                  <a:picLocks noChangeAspect="1" noChangeArrowheads="1"/>
                </p:cNvPicPr>
                <p:nvPr/>
              </p:nvPicPr>
              <p:blipFill>
                <a:blip r:embed="rId3" cstate="email"/>
                <a:srcRect/>
                <a:stretch>
                  <a:fillRect/>
                </a:stretch>
              </p:blipFill>
              <p:spPr bwMode="auto">
                <a:xfrm>
                  <a:off x="228600" y="2057400"/>
                  <a:ext cx="2641600" cy="403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pic>
            <p:nvPicPr>
              <p:cNvPr id="20" name="039c24b3-cbe5-4b07-baae-15ab75c6c5c7" descr="D7B9233C-8A91-4619-8F84-14ED75FCF50A@3nonline"/>
              <p:cNvPicPr>
                <a:picLocks noChangeAspect="1" noChangeArrowheads="1"/>
              </p:cNvPicPr>
              <p:nvPr/>
            </p:nvPicPr>
            <p:blipFill>
              <a:blip r:embed="rId4" cstate="email"/>
              <a:srcRect/>
              <a:stretch>
                <a:fillRect/>
              </a:stretch>
            </p:blipFill>
            <p:spPr bwMode="auto">
              <a:xfrm>
                <a:off x="3200400" y="2057400"/>
                <a:ext cx="2667000" cy="4000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d6c7b2bb-c256-4453-b5db-13fea2e1c454" descr="183994CC-83AD-481A-B010-B10F6FC400E2@3nonline"/>
              <p:cNvPicPr>
                <a:picLocks noChangeAspect="1" noChangeArrowheads="1"/>
              </p:cNvPicPr>
              <p:nvPr/>
            </p:nvPicPr>
            <p:blipFill>
              <a:blip r:embed="rId5" cstate="email"/>
              <a:srcRect/>
              <a:stretch>
                <a:fillRect/>
              </a:stretch>
            </p:blipFill>
            <p:spPr bwMode="auto">
              <a:xfrm>
                <a:off x="6096000" y="2057400"/>
                <a:ext cx="2693324" cy="419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sp>
        <p:nvSpPr>
          <p:cNvPr id="11" name="Rectangle 10"/>
          <p:cNvSpPr/>
          <p:nvPr/>
        </p:nvSpPr>
        <p:spPr>
          <a:xfrm>
            <a:off x="3347620" y="3439679"/>
            <a:ext cx="1520879" cy="1714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6248865" y="2990239"/>
            <a:ext cx="1527048" cy="17373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001000" cy="1143000"/>
          </a:xfrm>
        </p:spPr>
        <p:txBody>
          <a:bodyPr>
            <a:normAutofit fontScale="90000"/>
          </a:bodyPr>
          <a:lstStyle/>
          <a:p>
            <a:r>
              <a:rPr lang="en-US" sz="4000" dirty="0">
                <a:latin typeface="+mn-lt"/>
              </a:rPr>
              <a:t>Final Thoughts- The Message is Real</a:t>
            </a:r>
          </a:p>
        </p:txBody>
      </p:sp>
      <p:sp>
        <p:nvSpPr>
          <p:cNvPr id="3" name="Content Placeholder 2"/>
          <p:cNvSpPr txBox="1">
            <a:spLocks/>
          </p:cNvSpPr>
          <p:nvPr/>
        </p:nvSpPr>
        <p:spPr>
          <a:xfrm>
            <a:off x="228600" y="1295400"/>
            <a:ext cx="8734425" cy="4964113"/>
          </a:xfrm>
          <a:prstGeom prst="rect">
            <a:avLst/>
          </a:prstGeom>
        </p:spPr>
        <p:txBody>
          <a:bodyPr vert="horz">
            <a:normAutofit/>
          </a:bodyPr>
          <a:lstStyle/>
          <a:p>
            <a:pPr marL="285750" marR="0" lvl="1" indent="-285750" algn="l" defTabSz="914400" rtl="0" eaLnBrk="1" fontAlgn="base" latinLnBrk="0" hangingPunct="1">
              <a:lnSpc>
                <a:spcPct val="114000"/>
              </a:lnSpc>
              <a:spcBef>
                <a:spcPts val="1200"/>
              </a:spcBef>
              <a:spcAft>
                <a:spcPts val="600"/>
              </a:spcAft>
              <a:buClr>
                <a:schemeClr val="accent1"/>
              </a:buClr>
              <a:buSzPct val="90000"/>
              <a:buFont typeface="Wingdings 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How</a:t>
            </a:r>
            <a:r>
              <a:rPr kumimoji="0" lang="en-US" sz="2600" b="0" i="0" u="none" strike="noStrike" kern="1200" cap="none" spc="0" normalizeH="0" noProof="0" dirty="0">
                <a:ln>
                  <a:noFill/>
                </a:ln>
                <a:solidFill>
                  <a:schemeClr val="tx1"/>
                </a:solidFill>
                <a:effectLst/>
                <a:uLnTx/>
                <a:uFillTx/>
                <a:latin typeface="+mn-lt"/>
                <a:ea typeface="+mn-ea"/>
                <a:cs typeface="+mn-cs"/>
              </a:rPr>
              <a:t> the community will react depends largely on the confidence we present after a disaster or emergency;</a:t>
            </a:r>
          </a:p>
          <a:p>
            <a:pPr marL="285750" marR="0" lvl="1" indent="-285750" algn="l" defTabSz="914400" rtl="0" eaLnBrk="1" fontAlgn="base" latinLnBrk="0" hangingPunct="1">
              <a:lnSpc>
                <a:spcPct val="114000"/>
              </a:lnSpc>
              <a:spcBef>
                <a:spcPts val="1200"/>
              </a:spcBef>
              <a:spcAft>
                <a:spcPts val="600"/>
              </a:spcAft>
              <a:buClr>
                <a:schemeClr val="accent1"/>
              </a:buClr>
              <a:buSzPct val="90000"/>
              <a:buFont typeface="Wingdings 2"/>
              <a:buChar char=""/>
              <a:tabLst/>
              <a:defRPr/>
            </a:pPr>
            <a:r>
              <a:rPr lang="en-US" sz="2600" dirty="0"/>
              <a:t>The frequency of messaging will instill public’s trust and confidence in our ability to manage the incident;</a:t>
            </a:r>
          </a:p>
          <a:p>
            <a:pPr marL="285750" marR="0" lvl="1" indent="-285750" algn="l" defTabSz="914400" rtl="0" eaLnBrk="1" fontAlgn="base" latinLnBrk="0" hangingPunct="1">
              <a:lnSpc>
                <a:spcPct val="114000"/>
              </a:lnSpc>
              <a:spcBef>
                <a:spcPts val="1200"/>
              </a:spcBef>
              <a:spcAft>
                <a:spcPts val="600"/>
              </a:spcAft>
              <a:buClr>
                <a:schemeClr val="accent1"/>
              </a:buClr>
              <a:buSzPct val="90000"/>
              <a:buFont typeface="Wingdings 2"/>
              <a:buChar char=""/>
              <a:tabLst/>
              <a:defRPr/>
            </a:pPr>
            <a:r>
              <a:rPr lang="en-US" sz="2600" dirty="0"/>
              <a:t>Social Media will run the incident if we don’t control the message early;</a:t>
            </a:r>
          </a:p>
          <a:p>
            <a:pPr marL="285750" marR="0" lvl="1" indent="-285750" algn="l" defTabSz="914400" rtl="0" eaLnBrk="1" fontAlgn="base" latinLnBrk="0" hangingPunct="1">
              <a:lnSpc>
                <a:spcPct val="114000"/>
              </a:lnSpc>
              <a:spcBef>
                <a:spcPts val="1200"/>
              </a:spcBef>
              <a:spcAft>
                <a:spcPts val="600"/>
              </a:spcAft>
              <a:buClr>
                <a:schemeClr val="accent1"/>
              </a:buClr>
              <a:buSzPct val="90000"/>
              <a:buFont typeface="Wingdings 2"/>
              <a:buChar char=""/>
              <a:tabLst/>
              <a:defRPr/>
            </a:pPr>
            <a:r>
              <a:rPr lang="en-US" sz="2600" noProof="0" dirty="0"/>
              <a:t>Engagement of community groups and businesses on the front end will help instill resiliency in our community after a disaster.</a:t>
            </a:r>
            <a:endParaRPr kumimoji="0" lang="en-US" sz="2600" b="0" i="0" u="none" strike="noStrike" kern="1200" cap="none" spc="0" normalizeH="0" noProof="0" dirty="0">
              <a:ln>
                <a:noFill/>
              </a:ln>
              <a:solidFill>
                <a:schemeClr val="tx1"/>
              </a:solidFill>
              <a:effectLst/>
              <a:uLnTx/>
              <a:uFillTx/>
              <a:latin typeface="+mn-lt"/>
              <a:ea typeface="+mn-ea"/>
              <a:cs typeface="+mn-cs"/>
            </a:endParaRPr>
          </a:p>
          <a:p>
            <a:pPr marL="285750" marR="0" lvl="1" indent="-285750" algn="l" defTabSz="914400" rtl="0" eaLnBrk="1" fontAlgn="base" latinLnBrk="0" hangingPunct="1">
              <a:lnSpc>
                <a:spcPct val="114000"/>
              </a:lnSpc>
              <a:spcBef>
                <a:spcPts val="1200"/>
              </a:spcBef>
              <a:spcAft>
                <a:spcPts val="600"/>
              </a:spcAft>
              <a:buClr>
                <a:schemeClr val="accent1"/>
              </a:buClr>
              <a:buSzPct val="90000"/>
              <a:buFont typeface="Wingdings 2"/>
              <a:buChar char=""/>
              <a:tabLst/>
              <a:defRPr/>
            </a:pPr>
            <a:endParaRPr kumimoji="0" lang="en-US" sz="2600" b="0" i="0" u="none" strike="noStrike" kern="1200" cap="none" spc="0" normalizeH="0" noProof="0" dirty="0">
              <a:ln>
                <a:noFill/>
              </a:ln>
              <a:solidFill>
                <a:schemeClr val="tx1"/>
              </a:solidFill>
              <a:effectLst/>
              <a:uLnTx/>
              <a:uFillTx/>
              <a:latin typeface="+mn-lt"/>
              <a:ea typeface="+mn-ea"/>
              <a:cs typeface="+mn-cs"/>
            </a:endParaRPr>
          </a:p>
          <a:p>
            <a:pPr marL="285750" marR="0" lvl="1" indent="-285750" algn="l" defTabSz="914400" rtl="0" eaLnBrk="1" fontAlgn="base" latinLnBrk="0" hangingPunct="1">
              <a:lnSpc>
                <a:spcPct val="114000"/>
              </a:lnSpc>
              <a:spcBef>
                <a:spcPts val="1200"/>
              </a:spcBef>
              <a:spcAft>
                <a:spcPts val="600"/>
              </a:spcAft>
              <a:buClr>
                <a:schemeClr val="accent1"/>
              </a:buClr>
              <a:buSzPct val="90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85750" marR="0" lvl="1" indent="-285750" algn="l" defTabSz="914400" rtl="0" eaLnBrk="1" fontAlgn="base" latinLnBrk="0" hangingPunct="1">
              <a:lnSpc>
                <a:spcPct val="114000"/>
              </a:lnSpc>
              <a:spcBef>
                <a:spcPts val="1200"/>
              </a:spcBef>
              <a:spcAft>
                <a:spcPts val="600"/>
              </a:spcAft>
              <a:buClr>
                <a:schemeClr val="accent1"/>
              </a:buClr>
              <a:buSzPct val="90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85750" marR="0" lvl="1" indent="-285750" algn="l" defTabSz="914400" rtl="0" eaLnBrk="1" fontAlgn="base" latinLnBrk="0" hangingPunct="1">
              <a:lnSpc>
                <a:spcPct val="114000"/>
              </a:lnSpc>
              <a:spcBef>
                <a:spcPts val="1200"/>
              </a:spcBef>
              <a:spcAft>
                <a:spcPts val="600"/>
              </a:spcAft>
              <a:buClr>
                <a:schemeClr val="accent1"/>
              </a:buClr>
              <a:buSzPct val="90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228600" y="228600"/>
            <a:ext cx="4572000" cy="369332"/>
          </a:xfrm>
          <a:prstGeom prst="rect">
            <a:avLst/>
          </a:prstGeom>
        </p:spPr>
        <p:txBody>
          <a:bodyPr>
            <a:spAutoFit/>
          </a:bodyPr>
          <a:lstStyle/>
          <a:p>
            <a:pPr algn="ctr"/>
            <a:r>
              <a:rPr lang="en-US" dirty="0"/>
              <a:t>World Trade Center September 11, 2001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28600"/>
            <a:ext cx="2369527" cy="251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4"/>
          <p:cNvPicPr>
            <a:picLocks noChangeAspect="1"/>
          </p:cNvPicPr>
          <p:nvPr/>
        </p:nvPicPr>
        <p:blipFill>
          <a:blip r:embed="rId2" cstate="print"/>
          <a:srcRect/>
          <a:stretch>
            <a:fillRect/>
          </a:stretch>
        </p:blipFill>
        <p:spPr bwMode="auto">
          <a:xfrm>
            <a:off x="0" y="0"/>
            <a:ext cx="9157140" cy="6858000"/>
          </a:xfrm>
          <a:prstGeom prst="rect">
            <a:avLst/>
          </a:prstGeom>
          <a:noFill/>
          <a:ln w="9525">
            <a:noFill/>
            <a:miter lim="800000"/>
            <a:headEnd/>
            <a:tailEnd/>
          </a:ln>
        </p:spPr>
      </p:pic>
      <p:sp>
        <p:nvSpPr>
          <p:cNvPr id="5" name="Rectangle 4"/>
          <p:cNvSpPr/>
          <p:nvPr/>
        </p:nvSpPr>
        <p:spPr>
          <a:xfrm>
            <a:off x="0" y="152400"/>
            <a:ext cx="4572000" cy="369332"/>
          </a:xfrm>
          <a:prstGeom prst="rect">
            <a:avLst/>
          </a:prstGeom>
        </p:spPr>
        <p:txBody>
          <a:bodyPr>
            <a:spAutoFit/>
          </a:bodyPr>
          <a:lstStyle/>
          <a:p>
            <a:pPr algn="ctr"/>
            <a:r>
              <a:rPr lang="en-US" dirty="0">
                <a:solidFill>
                  <a:schemeClr val="bg1"/>
                </a:solidFill>
              </a:rPr>
              <a:t>New Jersey Hurricane Sandy, 2012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Japan 3.jpg"/>
          <p:cNvPicPr>
            <a:picLocks noGrp="1" noChangeAspect="1"/>
          </p:cNvPicPr>
          <p:nvPr>
            <p:ph idx="1"/>
          </p:nvPr>
        </p:nvPicPr>
        <p:blipFill>
          <a:blip r:embed="rId2" cstate="print"/>
          <a:stretch>
            <a:fillRect/>
          </a:stretch>
        </p:blipFill>
        <p:spPr>
          <a:xfrm>
            <a:off x="533400" y="304800"/>
            <a:ext cx="3458851" cy="2590800"/>
          </a:xfrm>
        </p:spPr>
      </p:pic>
      <p:pic>
        <p:nvPicPr>
          <p:cNvPr id="8" name="Picture 7" descr="Japan Disaster.png"/>
          <p:cNvPicPr>
            <a:picLocks noChangeAspect="1"/>
          </p:cNvPicPr>
          <p:nvPr/>
        </p:nvPicPr>
        <p:blipFill>
          <a:blip r:embed="rId3" cstate="print"/>
          <a:stretch>
            <a:fillRect/>
          </a:stretch>
        </p:blipFill>
        <p:spPr>
          <a:xfrm>
            <a:off x="4267200" y="1066800"/>
            <a:ext cx="3649949" cy="242887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p:nvSpPr>
        <p:spPr>
          <a:xfrm>
            <a:off x="152400" y="152400"/>
            <a:ext cx="4572000" cy="646331"/>
          </a:xfrm>
          <a:prstGeom prst="rect">
            <a:avLst/>
          </a:prstGeom>
        </p:spPr>
        <p:txBody>
          <a:bodyPr>
            <a:spAutoFit/>
          </a:bodyPr>
          <a:lstStyle/>
          <a:p>
            <a:pPr algn="ctr"/>
            <a:r>
              <a:rPr lang="en-US" dirty="0"/>
              <a:t>The Great Japan Earthquake and Tsunami, 2011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0" y="0"/>
            <a:ext cx="9155113" cy="6858000"/>
          </a:xfrm>
          <a:prstGeom prst="rect">
            <a:avLst/>
          </a:prstGeom>
          <a:noFill/>
          <a:ln w="9525">
            <a:noFill/>
            <a:miter lim="800000"/>
            <a:headEnd/>
            <a:tailEnd/>
          </a:ln>
          <a:effectLst/>
        </p:spPr>
      </p:pic>
      <p:sp>
        <p:nvSpPr>
          <p:cNvPr id="6" name="Rectangle 5"/>
          <p:cNvSpPr/>
          <p:nvPr/>
        </p:nvSpPr>
        <p:spPr>
          <a:xfrm>
            <a:off x="152400" y="152400"/>
            <a:ext cx="4038600" cy="369332"/>
          </a:xfrm>
          <a:prstGeom prst="rect">
            <a:avLst/>
          </a:prstGeom>
        </p:spPr>
        <p:txBody>
          <a:bodyPr wrap="square">
            <a:spAutoFit/>
          </a:bodyPr>
          <a:lstStyle/>
          <a:p>
            <a:pPr algn="ctr"/>
            <a:r>
              <a:rPr lang="en-US" dirty="0"/>
              <a:t>Boston Marathon Bombings, 2013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atrina Coast Guard.jpg"/>
          <p:cNvPicPr>
            <a:picLocks noChangeAspect="1"/>
          </p:cNvPicPr>
          <p:nvPr/>
        </p:nvPicPr>
        <p:blipFill>
          <a:blip r:embed="rId2" cstate="print"/>
          <a:stretch>
            <a:fillRect/>
          </a:stretch>
        </p:blipFill>
        <p:spPr>
          <a:xfrm>
            <a:off x="304800" y="457200"/>
            <a:ext cx="4445000" cy="2609453"/>
          </a:xfrm>
          <a:prstGeom prst="rect">
            <a:avLst/>
          </a:prstGeom>
          <a:ln w="28575">
            <a:solidFill>
              <a:schemeClr val="tx1"/>
            </a:solidFill>
          </a:ln>
        </p:spPr>
      </p:pic>
      <p:pic>
        <p:nvPicPr>
          <p:cNvPr id="5" name="Content Placeholder 4" descr="Katrina Roof tops.jpg"/>
          <p:cNvPicPr>
            <a:picLocks noGrp="1" noChangeAspect="1"/>
          </p:cNvPicPr>
          <p:nvPr>
            <p:ph idx="1"/>
          </p:nvPr>
        </p:nvPicPr>
        <p:blipFill>
          <a:blip r:embed="rId3" cstate="print"/>
          <a:stretch>
            <a:fillRect/>
          </a:stretch>
        </p:blipFill>
        <p:spPr>
          <a:xfrm>
            <a:off x="4495800" y="1143000"/>
            <a:ext cx="3200400" cy="2643245"/>
          </a:xfrm>
          <a:prstGeom prst="rect">
            <a:avLst/>
          </a:prstGeom>
          <a:ln w="28575">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200400"/>
            <a:ext cx="3759199" cy="2819399"/>
          </a:xfrm>
          <a:prstGeom prst="rect">
            <a:avLst/>
          </a:prstGeom>
          <a:ln w="28575">
            <a:solidFill>
              <a:schemeClr val="tx1"/>
            </a:solidFill>
          </a:ln>
        </p:spPr>
      </p:pic>
      <p:pic>
        <p:nvPicPr>
          <p:cNvPr id="27650" name="Picture 2" descr="http://www.hurricanekatrina.com/images/hurricane-katrina-69.jpg"/>
          <p:cNvPicPr>
            <a:picLocks noChangeAspect="1" noChangeArrowheads="1"/>
          </p:cNvPicPr>
          <p:nvPr/>
        </p:nvPicPr>
        <p:blipFill>
          <a:blip r:embed="rId5" cstate="print"/>
          <a:srcRect/>
          <a:stretch>
            <a:fillRect/>
          </a:stretch>
        </p:blipFill>
        <p:spPr bwMode="auto">
          <a:xfrm>
            <a:off x="5105400" y="3886200"/>
            <a:ext cx="3810000" cy="2533651"/>
          </a:xfrm>
          <a:prstGeom prst="rect">
            <a:avLst/>
          </a:prstGeom>
          <a:noFill/>
          <a:ln w="28575">
            <a:solidFill>
              <a:schemeClr val="tx1"/>
            </a:solidFill>
          </a:ln>
        </p:spPr>
      </p:pic>
      <p:sp>
        <p:nvSpPr>
          <p:cNvPr id="10" name="Rectangle 9"/>
          <p:cNvSpPr/>
          <p:nvPr/>
        </p:nvSpPr>
        <p:spPr>
          <a:xfrm>
            <a:off x="4800600" y="457200"/>
            <a:ext cx="4038600" cy="369332"/>
          </a:xfrm>
          <a:prstGeom prst="rect">
            <a:avLst/>
          </a:prstGeom>
        </p:spPr>
        <p:txBody>
          <a:bodyPr wrap="square">
            <a:spAutoFit/>
          </a:bodyPr>
          <a:lstStyle/>
          <a:p>
            <a:pPr algn="ctr"/>
            <a:r>
              <a:rPr lang="en-US" dirty="0"/>
              <a:t>Hurricane Katrina, 2005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4.reutersmedia.net/resources/r/?m=02&amp;d=20081217&amp;t=2&amp;i=7254600&amp;w=580&amp;fh=&amp;fw=&amp;ll=&amp;pl=&amp;r=2008-12-17T204151Z_01_BTRE4BG1LHY00_RTROPTP_0_STORM-IKE-ENERGY"/>
          <p:cNvPicPr>
            <a:picLocks noChangeAspect="1" noChangeArrowheads="1"/>
          </p:cNvPicPr>
          <p:nvPr/>
        </p:nvPicPr>
        <p:blipFill>
          <a:blip r:embed="rId2" cstate="print"/>
          <a:srcRect/>
          <a:stretch>
            <a:fillRect/>
          </a:stretch>
        </p:blipFill>
        <p:spPr bwMode="auto">
          <a:xfrm>
            <a:off x="762000" y="609600"/>
            <a:ext cx="4047345" cy="2743200"/>
          </a:xfrm>
          <a:prstGeom prst="rect">
            <a:avLst/>
          </a:prstGeom>
          <a:noFill/>
          <a:ln w="28575">
            <a:solidFill>
              <a:schemeClr val="tx1"/>
            </a:solidFill>
          </a:ln>
        </p:spPr>
      </p:pic>
      <p:pic>
        <p:nvPicPr>
          <p:cNvPr id="5" name="Picture 2" descr="http://blogs.dailybreeze.com/history/files/import/35169-torranceairport.gif"/>
          <p:cNvPicPr>
            <a:picLocks noGrp="1" noChangeAspect="1" noChangeArrowheads="1"/>
          </p:cNvPicPr>
          <p:nvPr>
            <p:ph idx="1"/>
          </p:nvPr>
        </p:nvPicPr>
        <p:blipFill>
          <a:blip r:embed="rId3" cstate="print"/>
          <a:srcRect/>
          <a:stretch>
            <a:fillRect/>
          </a:stretch>
        </p:blipFill>
        <p:spPr bwMode="auto">
          <a:xfrm>
            <a:off x="5029200" y="228600"/>
            <a:ext cx="3935328" cy="2590800"/>
          </a:xfrm>
          <a:prstGeom prst="rect">
            <a:avLst/>
          </a:prstGeom>
          <a:noFill/>
          <a:ln w="28575">
            <a:solidFill>
              <a:schemeClr val="tx1"/>
            </a:solidFill>
          </a:ln>
        </p:spPr>
      </p:pic>
      <p:pic>
        <p:nvPicPr>
          <p:cNvPr id="26628" name="Picture 4" descr="http://www.thecabinet.com/darkdestinations/images/1233794909.jpg"/>
          <p:cNvPicPr>
            <a:picLocks noChangeAspect="1" noChangeArrowheads="1"/>
          </p:cNvPicPr>
          <p:nvPr/>
        </p:nvPicPr>
        <p:blipFill>
          <a:blip r:embed="rId4" cstate="print"/>
          <a:srcRect/>
          <a:stretch>
            <a:fillRect/>
          </a:stretch>
        </p:blipFill>
        <p:spPr bwMode="auto">
          <a:xfrm>
            <a:off x="4343400" y="2438400"/>
            <a:ext cx="3886200" cy="2590800"/>
          </a:xfrm>
          <a:prstGeom prst="rect">
            <a:avLst/>
          </a:prstGeom>
          <a:noFill/>
          <a:ln w="28575">
            <a:solidFill>
              <a:schemeClr val="tx1"/>
            </a:solidFill>
          </a:ln>
        </p:spPr>
      </p:pic>
      <p:pic>
        <p:nvPicPr>
          <p:cNvPr id="26630" name="Picture 6" descr="http://2c2f06a14a9ade4267e6-fb8aac3b3bf42afe824f73b606f0aa4c.r92.cf1.rackcdn.com/propertyimages/1240/del-amo-fashion-center-03.jpg"/>
          <p:cNvPicPr>
            <a:picLocks noChangeAspect="1" noChangeArrowheads="1"/>
          </p:cNvPicPr>
          <p:nvPr/>
        </p:nvPicPr>
        <p:blipFill>
          <a:blip r:embed="rId5" cstate="print"/>
          <a:srcRect/>
          <a:stretch>
            <a:fillRect/>
          </a:stretch>
        </p:blipFill>
        <p:spPr bwMode="auto">
          <a:xfrm>
            <a:off x="304800" y="3657600"/>
            <a:ext cx="4114800" cy="2926080"/>
          </a:xfrm>
          <a:prstGeom prst="rect">
            <a:avLst/>
          </a:prstGeom>
          <a:noFill/>
          <a:ln w="28575">
            <a:solidFill>
              <a:schemeClr val="tx1"/>
            </a:solidFill>
          </a:ln>
        </p:spPr>
      </p:pic>
      <p:pic>
        <p:nvPicPr>
          <p:cNvPr id="26632" name="Picture 8" descr="http://www.pfeilerassociates.com/Images/TorranceMemorial.gif"/>
          <p:cNvPicPr>
            <a:picLocks noChangeAspect="1" noChangeArrowheads="1"/>
          </p:cNvPicPr>
          <p:nvPr/>
        </p:nvPicPr>
        <p:blipFill>
          <a:blip r:embed="rId6" cstate="print"/>
          <a:srcRect/>
          <a:stretch>
            <a:fillRect/>
          </a:stretch>
        </p:blipFill>
        <p:spPr bwMode="auto">
          <a:xfrm>
            <a:off x="5220200" y="4191000"/>
            <a:ext cx="3771400" cy="2512696"/>
          </a:xfrm>
          <a:prstGeom prst="rect">
            <a:avLst/>
          </a:prstGeom>
          <a:noFill/>
          <a:ln w="28575">
            <a:solidFill>
              <a:schemeClr val="tx1"/>
            </a:solidFill>
          </a:ln>
        </p:spPr>
      </p:pic>
      <p:sp>
        <p:nvSpPr>
          <p:cNvPr id="10" name="Rectangle 9"/>
          <p:cNvSpPr/>
          <p:nvPr/>
        </p:nvSpPr>
        <p:spPr>
          <a:xfrm>
            <a:off x="152400" y="152400"/>
            <a:ext cx="2438400" cy="369332"/>
          </a:xfrm>
          <a:prstGeom prst="rect">
            <a:avLst/>
          </a:prstGeom>
        </p:spPr>
        <p:txBody>
          <a:bodyPr wrap="square">
            <a:spAutoFit/>
          </a:bodyPr>
          <a:lstStyle/>
          <a:p>
            <a:pPr algn="ctr"/>
            <a:r>
              <a:rPr lang="en-US" dirty="0"/>
              <a:t>Torrance, Ca, 2014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Challenges</a:t>
            </a:r>
          </a:p>
        </p:txBody>
      </p:sp>
      <p:sp>
        <p:nvSpPr>
          <p:cNvPr id="3" name="Content Placeholder 2"/>
          <p:cNvSpPr>
            <a:spLocks noGrp="1"/>
          </p:cNvSpPr>
          <p:nvPr>
            <p:ph idx="1"/>
          </p:nvPr>
        </p:nvSpPr>
        <p:spPr/>
        <p:txBody>
          <a:bodyPr/>
          <a:lstStyle/>
          <a:p>
            <a:r>
              <a:rPr lang="en-US" dirty="0"/>
              <a:t>Commonality between all disasters are communication breakdowns</a:t>
            </a:r>
          </a:p>
          <a:p>
            <a:pPr lvl="1"/>
            <a:r>
              <a:rPr lang="en-US" dirty="0"/>
              <a:t>Too much</a:t>
            </a:r>
          </a:p>
          <a:p>
            <a:pPr lvl="1"/>
            <a:r>
              <a:rPr lang="en-US" dirty="0"/>
              <a:t>Too little</a:t>
            </a:r>
          </a:p>
          <a:p>
            <a:pPr lvl="1"/>
            <a:r>
              <a:rPr lang="en-US" dirty="0"/>
              <a:t>Too late</a:t>
            </a:r>
          </a:p>
        </p:txBody>
      </p:sp>
      <p:pic>
        <p:nvPicPr>
          <p:cNvPr id="4" name="Picture 2" descr="http://3.bp.blogspot.com/-g-T4JCkDVAg/To_m8UB8MwI/AAAAAAAAFIw/Us_PmWwX6xw/s1600/MixedMessage.jpg"/>
          <p:cNvPicPr>
            <a:picLocks noChangeAspect="1" noChangeArrowheads="1"/>
          </p:cNvPicPr>
          <p:nvPr/>
        </p:nvPicPr>
        <p:blipFill>
          <a:blip r:embed="rId2" cstate="print"/>
          <a:srcRect/>
          <a:stretch>
            <a:fillRect/>
          </a:stretch>
        </p:blipFill>
        <p:spPr bwMode="auto">
          <a:xfrm>
            <a:off x="6781800" y="3505200"/>
            <a:ext cx="2057400" cy="3046413"/>
          </a:xfrm>
          <a:prstGeom prst="rect">
            <a:avLst/>
          </a:prstGeom>
          <a:noFill/>
          <a:ln w="28575">
            <a:solidFill>
              <a:schemeClr val="tx1"/>
            </a:solidFill>
            <a:miter lim="800000"/>
            <a:headEnd/>
            <a:tailEnd/>
          </a:ln>
        </p:spPr>
      </p:pic>
      <p:pic>
        <p:nvPicPr>
          <p:cNvPr id="5" name="Picture 4" descr="Communications.jpg"/>
          <p:cNvPicPr>
            <a:picLocks noChangeAspect="1"/>
          </p:cNvPicPr>
          <p:nvPr/>
        </p:nvPicPr>
        <p:blipFill>
          <a:blip r:embed="rId3" cstate="print"/>
          <a:stretch>
            <a:fillRect/>
          </a:stretch>
        </p:blipFill>
        <p:spPr>
          <a:xfrm>
            <a:off x="6781800" y="304800"/>
            <a:ext cx="2141796" cy="1257300"/>
          </a:xfrm>
          <a:prstGeom prst="rect">
            <a:avLst/>
          </a:prstGeom>
          <a:ln w="28575">
            <a:solidFill>
              <a:schemeClr val="tx1"/>
            </a:solidFill>
          </a:ln>
        </p:spPr>
      </p:pic>
      <p:pic>
        <p:nvPicPr>
          <p:cNvPr id="29698" name="Picture 2" descr="http://images.sussexpublishers.netdna-cdn.com/article-top/blogs/67492/2012/12/114268-112200.jpg"/>
          <p:cNvPicPr>
            <a:picLocks noChangeAspect="1" noChangeArrowheads="1"/>
          </p:cNvPicPr>
          <p:nvPr/>
        </p:nvPicPr>
        <p:blipFill>
          <a:blip r:embed="rId4" cstate="print"/>
          <a:srcRect/>
          <a:stretch>
            <a:fillRect/>
          </a:stretch>
        </p:blipFill>
        <p:spPr bwMode="auto">
          <a:xfrm>
            <a:off x="4648200" y="4114800"/>
            <a:ext cx="2417190" cy="2371726"/>
          </a:xfrm>
          <a:prstGeom prst="rect">
            <a:avLst/>
          </a:prstGeom>
          <a:noFill/>
          <a:ln w="28575">
            <a:solidFill>
              <a:schemeClr val="tx1"/>
            </a:solidFill>
          </a:ln>
        </p:spPr>
      </p:pic>
      <p:pic>
        <p:nvPicPr>
          <p:cNvPr id="29700" name="Picture 4" descr="http://www.civilsociety.co.uk/images/thumbs/confusion250_1_250.jpg"/>
          <p:cNvPicPr>
            <a:picLocks noChangeAspect="1" noChangeArrowheads="1"/>
          </p:cNvPicPr>
          <p:nvPr/>
        </p:nvPicPr>
        <p:blipFill>
          <a:blip r:embed="rId5" cstate="print"/>
          <a:srcRect/>
          <a:stretch>
            <a:fillRect/>
          </a:stretch>
        </p:blipFill>
        <p:spPr bwMode="auto">
          <a:xfrm rot="484111">
            <a:off x="7523926" y="1530327"/>
            <a:ext cx="1315669" cy="1981200"/>
          </a:xfrm>
          <a:prstGeom prst="rect">
            <a:avLst/>
          </a:prstGeom>
          <a:noFill/>
          <a:ln w="28575">
            <a:solidFill>
              <a:schemeClr val="tx1"/>
            </a:solidFill>
          </a:ln>
        </p:spPr>
      </p:pic>
      <p:pic>
        <p:nvPicPr>
          <p:cNvPr id="29702" name="Picture 6" descr="http://i1100.photobucket.com/albums/g418/betterpics_41/B0BepBlIAAIBTMDjpglarge_zps4453f6c5.jpg"/>
          <p:cNvPicPr>
            <a:picLocks noChangeAspect="1" noChangeArrowheads="1"/>
          </p:cNvPicPr>
          <p:nvPr/>
        </p:nvPicPr>
        <p:blipFill>
          <a:blip r:embed="rId6" cstate="print"/>
          <a:srcRect/>
          <a:stretch>
            <a:fillRect/>
          </a:stretch>
        </p:blipFill>
        <p:spPr bwMode="auto">
          <a:xfrm>
            <a:off x="1676400" y="4724400"/>
            <a:ext cx="3276600" cy="1781651"/>
          </a:xfrm>
          <a:prstGeom prst="rect">
            <a:avLst/>
          </a:prstGeom>
          <a:noFill/>
          <a:ln w="28575">
            <a:solidFill>
              <a:schemeClr val="tx1"/>
            </a:solidFill>
          </a:ln>
        </p:spPr>
      </p:pic>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382</TotalTime>
  <Words>1461</Words>
  <Application>Microsoft Office PowerPoint</Application>
  <PresentationFormat>On-screen Show (4:3)</PresentationFormat>
  <Paragraphs>207</Paragraphs>
  <Slides>24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Franklin Gothic Book</vt:lpstr>
      <vt:lpstr>Wingdings</vt:lpstr>
      <vt:lpstr>Wingdings 2</vt:lpstr>
      <vt:lpstr>Technic</vt:lpstr>
      <vt:lpstr>PowerPoint Presentation</vt:lpstr>
      <vt:lpstr>Asking the WHY?</vt:lpstr>
      <vt:lpstr>PowerPoint Presentation</vt:lpstr>
      <vt:lpstr>PowerPoint Presentation</vt:lpstr>
      <vt:lpstr>PowerPoint Presentation</vt:lpstr>
      <vt:lpstr>PowerPoint Presentation</vt:lpstr>
      <vt:lpstr>PowerPoint Presentation</vt:lpstr>
      <vt:lpstr>PowerPoint Presentation</vt:lpstr>
      <vt:lpstr>Challenges</vt:lpstr>
      <vt:lpstr>Background</vt:lpstr>
      <vt:lpstr>Case Study </vt:lpstr>
      <vt:lpstr>Case Study</vt:lpstr>
      <vt:lpstr>Network Effect for Boston Marathon Bombings</vt:lpstr>
      <vt:lpstr>What’s Changed?</vt:lpstr>
      <vt:lpstr>What’s Changed?</vt:lpstr>
      <vt:lpstr>What is our Goal?</vt:lpstr>
      <vt:lpstr>Everbridge Platform</vt:lpstr>
      <vt:lpstr>Everbridge Platform</vt:lpstr>
      <vt:lpstr>Connecting our Community (through the Opt-in Program)</vt:lpstr>
      <vt:lpstr>Situational Awareness</vt:lpstr>
      <vt:lpstr>Examples</vt:lpstr>
      <vt:lpstr>Connectivity and Accountability</vt:lpstr>
      <vt:lpstr>Mobility: Mobile Member</vt:lpstr>
      <vt:lpstr>Final Thoughts- The Message is Real</vt:lpstr>
    </vt:vector>
  </TitlesOfParts>
  <Company>TPD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ssutherlin</dc:creator>
  <cp:lastModifiedBy>Fidel Deforte</cp:lastModifiedBy>
  <cp:revision>6</cp:revision>
  <dcterms:created xsi:type="dcterms:W3CDTF">2014-11-11T18:08:01Z</dcterms:created>
  <dcterms:modified xsi:type="dcterms:W3CDTF">2016-08-04T02:40:05Z</dcterms:modified>
</cp:coreProperties>
</file>